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9" r:id="rId1"/>
    <p:sldMasterId id="2147483715" r:id="rId2"/>
    <p:sldMasterId id="2147483714" r:id="rId3"/>
    <p:sldMasterId id="2147483713" r:id="rId4"/>
    <p:sldMasterId id="2147483712" r:id="rId5"/>
    <p:sldMasterId id="2147483747" r:id="rId6"/>
    <p:sldMasterId id="2147483711" r:id="rId7"/>
    <p:sldMasterId id="2147483710" r:id="rId8"/>
  </p:sldMasterIdLst>
  <p:notesMasterIdLst>
    <p:notesMasterId r:id="rId50"/>
  </p:notesMasterIdLst>
  <p:handoutMasterIdLst>
    <p:handoutMasterId r:id="rId51"/>
  </p:handoutMasterIdLst>
  <p:sldIdLst>
    <p:sldId id="387" r:id="rId9"/>
    <p:sldId id="388" r:id="rId10"/>
    <p:sldId id="358" r:id="rId11"/>
    <p:sldId id="359" r:id="rId12"/>
    <p:sldId id="353" r:id="rId13"/>
    <p:sldId id="354" r:id="rId14"/>
    <p:sldId id="355" r:id="rId15"/>
    <p:sldId id="356" r:id="rId16"/>
    <p:sldId id="329" r:id="rId17"/>
    <p:sldId id="287" r:id="rId18"/>
    <p:sldId id="320" r:id="rId19"/>
    <p:sldId id="325" r:id="rId20"/>
    <p:sldId id="321" r:id="rId21"/>
    <p:sldId id="324" r:id="rId22"/>
    <p:sldId id="322" r:id="rId23"/>
    <p:sldId id="326" r:id="rId24"/>
    <p:sldId id="323" r:id="rId25"/>
    <p:sldId id="327" r:id="rId26"/>
    <p:sldId id="328" r:id="rId27"/>
    <p:sldId id="364" r:id="rId28"/>
    <p:sldId id="365" r:id="rId29"/>
    <p:sldId id="366" r:id="rId30"/>
    <p:sldId id="367" r:id="rId31"/>
    <p:sldId id="368" r:id="rId32"/>
    <p:sldId id="357" r:id="rId33"/>
    <p:sldId id="372" r:id="rId34"/>
    <p:sldId id="373" r:id="rId35"/>
    <p:sldId id="374" r:id="rId36"/>
    <p:sldId id="375" r:id="rId37"/>
    <p:sldId id="376" r:id="rId38"/>
    <p:sldId id="377" r:id="rId39"/>
    <p:sldId id="378" r:id="rId40"/>
    <p:sldId id="379" r:id="rId41"/>
    <p:sldId id="380" r:id="rId42"/>
    <p:sldId id="381" r:id="rId43"/>
    <p:sldId id="382" r:id="rId44"/>
    <p:sldId id="383" r:id="rId45"/>
    <p:sldId id="384" r:id="rId46"/>
    <p:sldId id="385" r:id="rId47"/>
    <p:sldId id="370" r:id="rId48"/>
    <p:sldId id="371" r:id="rId49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26C7AA-14AE-49FC-A19A-3BDC2F8564BA}">
          <p14:sldIdLst>
            <p14:sldId id="387"/>
            <p14:sldId id="388"/>
            <p14:sldId id="358"/>
            <p14:sldId id="359"/>
            <p14:sldId id="353"/>
            <p14:sldId id="354"/>
            <p14:sldId id="355"/>
            <p14:sldId id="356"/>
            <p14:sldId id="329"/>
            <p14:sldId id="287"/>
            <p14:sldId id="320"/>
            <p14:sldId id="325"/>
            <p14:sldId id="321"/>
            <p14:sldId id="324"/>
            <p14:sldId id="322"/>
            <p14:sldId id="326"/>
            <p14:sldId id="323"/>
            <p14:sldId id="327"/>
            <p14:sldId id="328"/>
            <p14:sldId id="364"/>
            <p14:sldId id="365"/>
            <p14:sldId id="366"/>
            <p14:sldId id="367"/>
            <p14:sldId id="368"/>
            <p14:sldId id="357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70"/>
            <p14:sldId id="3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8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  <a:srgbClr val="333897"/>
    <a:srgbClr val="005C2A"/>
    <a:srgbClr val="33CAFF"/>
    <a:srgbClr val="57FFA3"/>
    <a:srgbClr val="61D6FF"/>
    <a:srgbClr val="A80000"/>
    <a:srgbClr val="008444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89" autoAdjust="0"/>
    <p:restoredTop sz="73433" autoAdjust="0"/>
  </p:normalViewPr>
  <p:slideViewPr>
    <p:cSldViewPr>
      <p:cViewPr varScale="1">
        <p:scale>
          <a:sx n="114" d="100"/>
          <a:sy n="114" d="100"/>
        </p:scale>
        <p:origin x="1278" y="108"/>
      </p:cViewPr>
      <p:guideLst>
        <p:guide orient="horz" pos="1584"/>
        <p:guide pos="2880"/>
      </p:guideLst>
    </p:cSldViewPr>
  </p:slideViewPr>
  <p:outlineViewPr>
    <p:cViewPr>
      <p:scale>
        <a:sx n="33" d="100"/>
        <a:sy n="33" d="100"/>
      </p:scale>
      <p:origin x="0" y="67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LOVRVPFS01\Home$\marobinson\My%20Documents\Field%20Trials%20and%20Yield%20Data\2017%20Testing%20Protocols\2017%20Protocol%20Results\Awaken%20ST%20Corn%202017\Awaken%20CoFlow%20corn%20yield%20compilation%20for%20Sell%20Sheet%2010-16-1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608565116410807E-2"/>
          <c:y val="0.14654052433458808"/>
          <c:w val="0.90681829339677866"/>
          <c:h val="0.624159343890945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PowerPoint]Sheet1'!$B$1</c:f>
              <c:strCache>
                <c:ptCount val="1"/>
                <c:pt idx="0">
                  <c:v>Standard Seed Treatment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D0E9-4408-B6D6-9EBB7AEEDB2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D0E9-4408-B6D6-9EBB7AEEDB24}"/>
              </c:ext>
            </c:extLst>
          </c:dPt>
          <c:cat>
            <c:strRef>
              <c:f>'[Chart in Microsoft PowerPoint]Sheet1'!$A$2:$A$3</c:f>
              <c:strCache>
                <c:ptCount val="2"/>
                <c:pt idx="0">
                  <c:v>Skips</c:v>
                </c:pt>
                <c:pt idx="1">
                  <c:v>Doubles</c:v>
                </c:pt>
              </c:strCache>
            </c:strRef>
          </c:cat>
          <c:val>
            <c:numRef>
              <c:f>'[Chart in Microsoft PowerPoint]Sheet1'!$B$2:$B$3</c:f>
              <c:numCache>
                <c:formatCode>General</c:formatCode>
                <c:ptCount val="2"/>
                <c:pt idx="0">
                  <c:v>19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E9-4408-B6D6-9EBB7AEEDB24}"/>
            </c:ext>
          </c:extLst>
        </c:ser>
        <c:ser>
          <c:idx val="1"/>
          <c:order val="1"/>
          <c:tx>
            <c:strRef>
              <c:f>'[Chart in Microsoft PowerPoint]Sheet1'!$C$1</c:f>
              <c:strCache>
                <c:ptCount val="1"/>
                <c:pt idx="0">
                  <c:v>With Awaken CoFlow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6-D0E9-4408-B6D6-9EBB7AEEDB2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8-D0E9-4408-B6D6-9EBB7AEEDB24}"/>
              </c:ext>
            </c:extLst>
          </c:dPt>
          <c:cat>
            <c:strRef>
              <c:f>'[Chart in Microsoft PowerPoint]Sheet1'!$A$2:$A$3</c:f>
              <c:strCache>
                <c:ptCount val="2"/>
                <c:pt idx="0">
                  <c:v>Skips</c:v>
                </c:pt>
                <c:pt idx="1">
                  <c:v>Doubles</c:v>
                </c:pt>
              </c:strCache>
            </c:strRef>
          </c:cat>
          <c:val>
            <c:numRef>
              <c:f>'[Chart in Microsoft PowerPoint]Sheet1'!$C$2:$C$3</c:f>
              <c:numCache>
                <c:formatCode>General</c:formatCode>
                <c:ptCount val="2"/>
                <c:pt idx="0">
                  <c:v>8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0E9-4408-B6D6-9EBB7AEED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4"/>
        <c:overlap val="-19"/>
        <c:axId val="96449280"/>
        <c:axId val="96450816"/>
      </c:barChart>
      <c:catAx>
        <c:axId val="96449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6450816"/>
        <c:crosses val="autoZero"/>
        <c:auto val="1"/>
        <c:lblAlgn val="ctr"/>
        <c:lblOffset val="100"/>
        <c:noMultiLvlLbl val="0"/>
      </c:catAx>
      <c:valAx>
        <c:axId val="96450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9644928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 w="25400">
      <a:solidFill>
        <a:srgbClr val="C00000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62928880877841"/>
          <c:y val="0.12675751996105189"/>
          <c:w val="0.82015384372134204"/>
          <c:h val="0.73739352159630478"/>
        </c:manualLayout>
      </c:layout>
      <c:bar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Sheet1!$E$18:$E$24</c:f>
              <c:strCache>
                <c:ptCount val="7"/>
                <c:pt idx="0">
                  <c:v>GA</c:v>
                </c:pt>
                <c:pt idx="1">
                  <c:v>IA</c:v>
                </c:pt>
                <c:pt idx="2">
                  <c:v>IL</c:v>
                </c:pt>
                <c:pt idx="3">
                  <c:v>IN</c:v>
                </c:pt>
                <c:pt idx="4">
                  <c:v>KS</c:v>
                </c:pt>
                <c:pt idx="5">
                  <c:v>KY</c:v>
                </c:pt>
                <c:pt idx="6">
                  <c:v>TN</c:v>
                </c:pt>
              </c:strCache>
            </c:strRef>
          </c:cat>
          <c:val>
            <c:numRef>
              <c:f>Sheet1!$F$18:$F$24</c:f>
              <c:numCache>
                <c:formatCode>#,##0.0</c:formatCode>
                <c:ptCount val="7"/>
                <c:pt idx="0">
                  <c:v>9.0999999999999943</c:v>
                </c:pt>
                <c:pt idx="1">
                  <c:v>8.02</c:v>
                </c:pt>
                <c:pt idx="2">
                  <c:v>10.666666666666666</c:v>
                </c:pt>
                <c:pt idx="3">
                  <c:v>7</c:v>
                </c:pt>
                <c:pt idx="4">
                  <c:v>23.948023125000006</c:v>
                </c:pt>
                <c:pt idx="5">
                  <c:v>11.800000000000002</c:v>
                </c:pt>
                <c:pt idx="6">
                  <c:v>7.7800000000000065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B5-4F2D-BD48-455E2B4ECF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5452288"/>
        <c:axId val="125453824"/>
      </c:barChart>
      <c:catAx>
        <c:axId val="125452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25453824"/>
        <c:crosses val="autoZero"/>
        <c:auto val="1"/>
        <c:lblAlgn val="ctr"/>
        <c:lblOffset val="100"/>
        <c:noMultiLvlLbl val="0"/>
      </c:catAx>
      <c:valAx>
        <c:axId val="125453824"/>
        <c:scaling>
          <c:orientation val="minMax"/>
          <c:max val="25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2545228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 w="25400">
      <a:solidFill>
        <a:srgbClr val="007A37"/>
      </a:solidFill>
    </a:ln>
    <a:scene3d>
      <a:camera prst="orthographicFront"/>
      <a:lightRig rig="threePt" dir="t"/>
    </a:scene3d>
    <a:sp3d>
      <a:bevelT/>
    </a:sp3d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Untreated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East
(26 locs)</c:v>
                </c:pt>
                <c:pt idx="1">
                  <c:v>South
(19 locs)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4062</c:v>
                </c:pt>
                <c:pt idx="1">
                  <c:v>3058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73-4B77-9DE2-7E534D9A88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DynaStart Max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East
(26 locs)</c:v>
                </c:pt>
                <c:pt idx="1">
                  <c:v>South
(19 locs)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4296</c:v>
                </c:pt>
                <c:pt idx="1">
                  <c:v>3525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73-4B77-9DE2-7E534D9A88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260288"/>
        <c:axId val="139261824"/>
      </c:barChart>
      <c:catAx>
        <c:axId val="139260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9261824"/>
        <c:crosses val="autoZero"/>
        <c:auto val="1"/>
        <c:lblAlgn val="ctr"/>
        <c:lblOffset val="100"/>
        <c:noMultiLvlLbl val="0"/>
      </c:catAx>
      <c:valAx>
        <c:axId val="139261824"/>
        <c:scaling>
          <c:orientation val="minMax"/>
          <c:min val="2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13926028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84FBF8AA-5155-4435-9682-16F753AB690E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CE4E20EE-C8A4-4215-9183-4AC9E8EE4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19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ADEAB122-7393-4C7F-822E-3A2828036455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16FB80D4-1D3D-4ED3-8D70-D01834B14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4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B80D4-1D3D-4ED3-8D70-D01834B149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8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B80D4-1D3D-4ED3-8D70-D01834B1494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9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B80D4-1D3D-4ED3-8D70-D01834B149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47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B80D4-1D3D-4ED3-8D70-D01834B1494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53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B80D4-1D3D-4ED3-8D70-D01834B1494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16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B80D4-1D3D-4ED3-8D70-D01834B1494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75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B80D4-1D3D-4ED3-8D70-D01834B149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12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B80D4-1D3D-4ED3-8D70-D01834B149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1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1635A-0602-4F45-88BB-F9A02B83D63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1635A-0602-4F45-88BB-F9A02B83D63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1635A-0602-4F45-88BB-F9A02B83D63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1635A-0602-4F45-88BB-F9A02B83D63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1635A-0602-4F45-88BB-F9A02B83D63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F09B-D0D6-4915-A3E5-5874E71F807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3299254" y="4038600"/>
            <a:ext cx="4549346" cy="10668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Click to edit name &amp;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048000" y="3810000"/>
            <a:ext cx="50292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chemeClr val="bg1">
                    <a:lumMod val="85000"/>
                  </a:schemeClr>
                </a:gs>
                <a:gs pos="3900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057400" y="274320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LOVELAND PRODUCTS</a:t>
            </a:r>
          </a:p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Rollout</a:t>
            </a:r>
            <a:r>
              <a:rPr lang="en-US" sz="2400" baseline="0" dirty="0">
                <a:solidFill>
                  <a:schemeClr val="bg1">
                    <a:lumMod val="50000"/>
                  </a:schemeClr>
                </a:solidFill>
              </a:rPr>
              <a:t> Meeting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— 2018</a:t>
            </a:r>
          </a:p>
        </p:txBody>
      </p:sp>
    </p:spTree>
    <p:extLst>
      <p:ext uri="{BB962C8B-B14F-4D97-AF65-F5344CB8AC3E}">
        <p14:creationId xmlns:p14="http://schemas.microsoft.com/office/powerpoint/2010/main" val="19486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28600" y="60198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0055B8"/>
                </a:gs>
                <a:gs pos="39000">
                  <a:srgbClr val="0055B8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6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3299254" y="4038600"/>
            <a:ext cx="4549346" cy="10668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Click to edit name &amp;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48000" y="3810000"/>
            <a:ext cx="50292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chemeClr val="bg1">
                    <a:lumMod val="85000"/>
                  </a:schemeClr>
                </a:gs>
                <a:gs pos="3900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2057400" y="2700676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808080"/>
                </a:solidFill>
              </a:rPr>
              <a:t>LOVELAND PRODUCTS</a:t>
            </a:r>
          </a:p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Rollout</a:t>
            </a:r>
            <a:r>
              <a:rPr lang="en-US" sz="2400" baseline="0" dirty="0">
                <a:solidFill>
                  <a:schemeClr val="bg1">
                    <a:lumMod val="50000"/>
                  </a:schemeClr>
                </a:solidFill>
              </a:rPr>
              <a:t> Meeting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— 2018</a:t>
            </a:r>
          </a:p>
        </p:txBody>
      </p:sp>
    </p:spTree>
    <p:extLst>
      <p:ext uri="{BB962C8B-B14F-4D97-AF65-F5344CB8AC3E}">
        <p14:creationId xmlns:p14="http://schemas.microsoft.com/office/powerpoint/2010/main" val="145876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63A70A"/>
                </a:gs>
                <a:gs pos="39000">
                  <a:srgbClr val="63A70A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500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63A70A"/>
                </a:gs>
                <a:gs pos="39000">
                  <a:srgbClr val="63A70A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38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63A70A"/>
                </a:gs>
                <a:gs pos="39000">
                  <a:srgbClr val="63A70A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51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28600" y="60198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63A70A"/>
                </a:gs>
                <a:gs pos="39000">
                  <a:srgbClr val="63A70A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61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3299254" y="4038600"/>
            <a:ext cx="4549346" cy="10668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Click to edit name &amp;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48000" y="3810000"/>
            <a:ext cx="50292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chemeClr val="bg1">
                    <a:lumMod val="85000"/>
                  </a:schemeClr>
                </a:gs>
                <a:gs pos="3900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2057400" y="2700676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LOVELAND PRODUCTS</a:t>
            </a:r>
          </a:p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Rollout</a:t>
            </a:r>
            <a:r>
              <a:rPr lang="en-US" sz="2400" baseline="0" dirty="0">
                <a:solidFill>
                  <a:schemeClr val="bg1">
                    <a:lumMod val="50000"/>
                  </a:schemeClr>
                </a:solidFill>
              </a:rPr>
              <a:t> Meeting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— 2018</a:t>
            </a:r>
          </a:p>
        </p:txBody>
      </p:sp>
    </p:spTree>
    <p:extLst>
      <p:ext uri="{BB962C8B-B14F-4D97-AF65-F5344CB8AC3E}">
        <p14:creationId xmlns:p14="http://schemas.microsoft.com/office/powerpoint/2010/main" val="66092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FF8300"/>
                </a:gs>
                <a:gs pos="39000">
                  <a:srgbClr val="FF8300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710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FF8300"/>
                </a:gs>
                <a:gs pos="39000">
                  <a:srgbClr val="FF8300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59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FF8300"/>
                </a:gs>
                <a:gs pos="39000">
                  <a:srgbClr val="FF8300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06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chemeClr val="bg1">
                    <a:lumMod val="85000"/>
                  </a:schemeClr>
                </a:gs>
                <a:gs pos="3900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096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28600" y="60198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FF8300"/>
                </a:gs>
                <a:gs pos="39000">
                  <a:srgbClr val="FF8300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14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3299254" y="4038600"/>
            <a:ext cx="4549346" cy="10668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Click to edit name &amp;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48000" y="3810000"/>
            <a:ext cx="50292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chemeClr val="bg1">
                    <a:lumMod val="85000"/>
                  </a:schemeClr>
                </a:gs>
                <a:gs pos="3900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2057400" y="274320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LOVELAND PRODUCTS</a:t>
            </a:r>
          </a:p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Rollout</a:t>
            </a:r>
            <a:r>
              <a:rPr lang="en-US" sz="2400" baseline="0" dirty="0">
                <a:solidFill>
                  <a:schemeClr val="bg1">
                    <a:lumMod val="50000"/>
                  </a:schemeClr>
                </a:solidFill>
              </a:rPr>
              <a:t> Meeting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— 2018</a:t>
            </a:r>
          </a:p>
        </p:txBody>
      </p:sp>
    </p:spTree>
    <p:extLst>
      <p:ext uri="{BB962C8B-B14F-4D97-AF65-F5344CB8AC3E}">
        <p14:creationId xmlns:p14="http://schemas.microsoft.com/office/powerpoint/2010/main" val="346374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333897"/>
                </a:gs>
                <a:gs pos="39000">
                  <a:srgbClr val="333897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1441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E2231A"/>
                </a:gs>
                <a:gs pos="39000">
                  <a:srgbClr val="E2231A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95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E2231A"/>
                </a:gs>
                <a:gs pos="39000">
                  <a:srgbClr val="E2231A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81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28600" y="60198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E2231A"/>
                </a:gs>
                <a:gs pos="39000">
                  <a:srgbClr val="E2231A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79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0E2B-D1D0-4A0F-9166-856C51D89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16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amme 36"/>
          <p:cNvSpPr/>
          <p:nvPr userDrawn="1"/>
        </p:nvSpPr>
        <p:spPr bwMode="auto">
          <a:xfrm>
            <a:off x="0" y="0"/>
            <a:ext cx="9144000" cy="6858000"/>
          </a:xfrm>
          <a:prstGeom prst="frame">
            <a:avLst>
              <a:gd name="adj1" fmla="val 2177"/>
            </a:avLst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" hasCustomPrompt="1"/>
          </p:nvPr>
        </p:nvSpPr>
        <p:spPr>
          <a:xfrm>
            <a:off x="297089" y="1605417"/>
            <a:ext cx="8545675" cy="4942793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5" name="Ramme 34"/>
          <p:cNvSpPr/>
          <p:nvPr userDrawn="1"/>
        </p:nvSpPr>
        <p:spPr bwMode="auto">
          <a:xfrm>
            <a:off x="1" y="0"/>
            <a:ext cx="9144000" cy="6858000"/>
          </a:xfrm>
          <a:prstGeom prst="frame">
            <a:avLst>
              <a:gd name="adj1" fmla="val 2177"/>
            </a:avLst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3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FA7-ABF9-4E00-A70E-05EE0AD15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0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FA7-ABF9-4E00-A70E-05EE0AD15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0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chemeClr val="bg1">
                    <a:lumMod val="85000"/>
                  </a:schemeClr>
                </a:gs>
                <a:gs pos="3900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224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FA7-ABF9-4E00-A70E-05EE0AD15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82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FA7-ABF9-4E00-A70E-05EE0AD15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64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FA7-ABF9-4E00-A70E-05EE0AD15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5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FA7-ABF9-4E00-A70E-05EE0AD15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2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FA7-ABF9-4E00-A70E-05EE0AD15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26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FA7-ABF9-4E00-A70E-05EE0AD15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32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FA7-ABF9-4E00-A70E-05EE0AD15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65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FA7-ABF9-4E00-A70E-05EE0AD15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205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FA7-ABF9-4E00-A70E-05EE0AD15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78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3299254" y="4038600"/>
            <a:ext cx="4549346" cy="10668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Click to edit name &amp;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48000" y="3810000"/>
            <a:ext cx="50292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chemeClr val="bg1">
                    <a:lumMod val="85000"/>
                  </a:schemeClr>
                </a:gs>
                <a:gs pos="3900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2057400" y="2700676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LOVELAND PRODUCTS</a:t>
            </a:r>
          </a:p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Rollout</a:t>
            </a:r>
            <a:r>
              <a:rPr lang="en-US" sz="2400" baseline="0" dirty="0">
                <a:solidFill>
                  <a:schemeClr val="bg1">
                    <a:lumMod val="50000"/>
                  </a:schemeClr>
                </a:solidFill>
              </a:rPr>
              <a:t> Meeting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— 2018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096000"/>
            <a:ext cx="1072600" cy="61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chemeClr val="bg1">
                    <a:lumMod val="85000"/>
                  </a:schemeClr>
                </a:gs>
                <a:gs pos="3900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4776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520A76"/>
                </a:gs>
                <a:gs pos="39000">
                  <a:srgbClr val="520A76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834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520A76"/>
                </a:gs>
                <a:gs pos="39000">
                  <a:srgbClr val="520A76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73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520A76"/>
                </a:gs>
                <a:gs pos="39000">
                  <a:srgbClr val="520A76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99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28600" y="60198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520A76"/>
                </a:gs>
                <a:gs pos="39000">
                  <a:srgbClr val="520A76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65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3299254" y="4038600"/>
            <a:ext cx="4549346" cy="10668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Click to edit name &amp;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48000" y="3810000"/>
            <a:ext cx="50292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chemeClr val="bg1">
                    <a:lumMod val="85000"/>
                  </a:schemeClr>
                </a:gs>
                <a:gs pos="3900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2057400" y="2700676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LOVELAND PRODUCTS</a:t>
            </a:r>
          </a:p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Rollout</a:t>
            </a:r>
            <a:r>
              <a:rPr lang="en-US" sz="2400" baseline="0" dirty="0">
                <a:solidFill>
                  <a:schemeClr val="bg1">
                    <a:lumMod val="50000"/>
                  </a:schemeClr>
                </a:solidFill>
              </a:rPr>
              <a:t> Meeting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— 2018</a:t>
            </a:r>
          </a:p>
        </p:txBody>
      </p:sp>
    </p:spTree>
    <p:extLst>
      <p:ext uri="{BB962C8B-B14F-4D97-AF65-F5344CB8AC3E}">
        <p14:creationId xmlns:p14="http://schemas.microsoft.com/office/powerpoint/2010/main" val="167435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EDAA00"/>
                </a:gs>
                <a:gs pos="39000">
                  <a:srgbClr val="EDAA00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237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EDAA00"/>
                </a:gs>
                <a:gs pos="39000">
                  <a:srgbClr val="EDAA00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66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EDAA00"/>
                </a:gs>
                <a:gs pos="39000">
                  <a:srgbClr val="EDAA00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51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228600" y="60198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EDAA00"/>
                </a:gs>
                <a:gs pos="39000">
                  <a:srgbClr val="EDAA00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95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228600" y="60198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chemeClr val="bg1">
                    <a:lumMod val="85000"/>
                  </a:schemeClr>
                </a:gs>
                <a:gs pos="3900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70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3299254" y="4038600"/>
            <a:ext cx="4549346" cy="10668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Click to edit name &amp; title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048000" y="3810000"/>
            <a:ext cx="50292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chemeClr val="bg1">
                    <a:lumMod val="85000"/>
                  </a:schemeClr>
                </a:gs>
                <a:gs pos="3900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2057400" y="2700676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808080"/>
                </a:solidFill>
              </a:rPr>
              <a:t>LOVELAND PRODUCTS</a:t>
            </a:r>
          </a:p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Rollout</a:t>
            </a:r>
            <a:r>
              <a:rPr lang="en-US" sz="2400" baseline="0" dirty="0">
                <a:solidFill>
                  <a:schemeClr val="bg1">
                    <a:lumMod val="50000"/>
                  </a:schemeClr>
                </a:solidFill>
              </a:rPr>
              <a:t> Meeting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— 2018</a:t>
            </a:r>
          </a:p>
        </p:txBody>
      </p:sp>
    </p:spTree>
    <p:extLst>
      <p:ext uri="{BB962C8B-B14F-4D97-AF65-F5344CB8AC3E}">
        <p14:creationId xmlns:p14="http://schemas.microsoft.com/office/powerpoint/2010/main" val="156739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286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0055B8"/>
                </a:gs>
                <a:gs pos="39000">
                  <a:srgbClr val="0055B8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92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0055B8"/>
                </a:gs>
                <a:gs pos="39000">
                  <a:srgbClr val="0055B8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8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1295400"/>
            <a:ext cx="8686800" cy="0"/>
          </a:xfrm>
          <a:prstGeom prst="line">
            <a:avLst/>
          </a:prstGeom>
          <a:ln w="38100">
            <a:gradFill>
              <a:gsLst>
                <a:gs pos="0">
                  <a:schemeClr val="bg1">
                    <a:alpha val="0"/>
                  </a:schemeClr>
                </a:gs>
                <a:gs pos="62000">
                  <a:srgbClr val="0055B8"/>
                </a:gs>
                <a:gs pos="39000">
                  <a:srgbClr val="0055B8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63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ass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3E758-5A7F-48F2-8985-83AF7F4E185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096000"/>
            <a:ext cx="1072600" cy="61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4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A395E-34F8-4D68-BC4A-AD49EBD7D3D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ass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096000"/>
            <a:ext cx="1072600" cy="61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0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650" r:id="rId2"/>
    <p:sldLayoutId id="2147483652" r:id="rId3"/>
    <p:sldLayoutId id="2147483654" r:id="rId4"/>
    <p:sldLayoutId id="214748365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85C8B-16FB-4869-B90A-18D245719AB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ass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096000"/>
            <a:ext cx="1072600" cy="61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2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659" r:id="rId2"/>
    <p:sldLayoutId id="2147483661" r:id="rId3"/>
    <p:sldLayoutId id="2147483663" r:id="rId4"/>
    <p:sldLayoutId id="2147483664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32F4F-5192-42B1-B6F0-EE6841E4DC2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96" l="405" r="100000">
                        <a14:foregroundMark x1="4858" y1="76056" x2="4858" y2="76056"/>
                        <a14:foregroundMark x1="17409" y1="66901" x2="17409" y2="66901"/>
                        <a14:foregroundMark x1="29150" y1="68310" x2="29150" y2="68310"/>
                        <a14:foregroundMark x1="41700" y1="66901" x2="41700" y2="66901"/>
                        <a14:foregroundMark x1="53846" y1="61268" x2="53846" y2="61268"/>
                        <a14:foregroundMark x1="63968" y1="65493" x2="63968" y2="65493"/>
                        <a14:foregroundMark x1="72874" y1="66901" x2="72874" y2="66901"/>
                        <a14:foregroundMark x1="93117" y1="65493" x2="93117" y2="65493"/>
                        <a14:foregroundMark x1="58300" y1="93662" x2="58300" y2="93662"/>
                        <a14:foregroundMark x1="62753" y1="92958" x2="62753" y2="92958"/>
                        <a14:foregroundMark x1="67206" y1="92958" x2="67206" y2="92958"/>
                        <a14:foregroundMark x1="73684" y1="93662" x2="73684" y2="93662"/>
                        <a14:foregroundMark x1="79757" y1="91549" x2="79757" y2="91549"/>
                        <a14:foregroundMark x1="84211" y1="91549" x2="84211" y2="91549"/>
                        <a14:foregroundMark x1="87854" y1="92958" x2="87854" y2="92958"/>
                        <a14:foregroundMark x1="93117" y1="93662" x2="93117" y2="93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096000"/>
            <a:ext cx="1089025" cy="626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ass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096000"/>
            <a:ext cx="1072600" cy="61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2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668" r:id="rId2"/>
    <p:sldLayoutId id="2147483670" r:id="rId3"/>
    <p:sldLayoutId id="2147483672" r:id="rId4"/>
    <p:sldLayoutId id="2147483673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F534E-D664-43EF-B82D-8F40D66AF62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96" l="405" r="100000">
                        <a14:foregroundMark x1="4858" y1="76056" x2="4858" y2="76056"/>
                        <a14:foregroundMark x1="17409" y1="66901" x2="17409" y2="66901"/>
                        <a14:foregroundMark x1="29150" y1="68310" x2="29150" y2="68310"/>
                        <a14:foregroundMark x1="41700" y1="66901" x2="41700" y2="66901"/>
                        <a14:foregroundMark x1="53846" y1="61268" x2="53846" y2="61268"/>
                        <a14:foregroundMark x1="63968" y1="65493" x2="63968" y2="65493"/>
                        <a14:foregroundMark x1="72874" y1="66901" x2="72874" y2="66901"/>
                        <a14:foregroundMark x1="93117" y1="65493" x2="93117" y2="65493"/>
                        <a14:foregroundMark x1="58300" y1="93662" x2="58300" y2="93662"/>
                        <a14:foregroundMark x1="62753" y1="92958" x2="62753" y2="92958"/>
                        <a14:foregroundMark x1="67206" y1="92958" x2="67206" y2="92958"/>
                        <a14:foregroundMark x1="73684" y1="93662" x2="73684" y2="93662"/>
                        <a14:foregroundMark x1="79757" y1="91549" x2="79757" y2="91549"/>
                        <a14:foregroundMark x1="84211" y1="91549" x2="84211" y2="91549"/>
                        <a14:foregroundMark x1="87854" y1="92958" x2="87854" y2="92958"/>
                        <a14:foregroundMark x1="93117" y1="93662" x2="93117" y2="93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096000"/>
            <a:ext cx="1089025" cy="626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ass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096000"/>
            <a:ext cx="1072600" cy="61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6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77" r:id="rId2"/>
    <p:sldLayoutId id="2147483679" r:id="rId3"/>
    <p:sldLayoutId id="2147483681" r:id="rId4"/>
    <p:sldLayoutId id="2147483682" r:id="rId5"/>
    <p:sldLayoutId id="2147483759" r:id="rId6"/>
    <p:sldLayoutId id="2147483760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FDFA7-ABF9-4E00-A70E-05EE0AD15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8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D8965-5739-4B2D-BA5D-0713F37603B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ass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096000"/>
            <a:ext cx="1072600" cy="61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686" r:id="rId2"/>
    <p:sldLayoutId id="2147483688" r:id="rId3"/>
    <p:sldLayoutId id="2147483690" r:id="rId4"/>
    <p:sldLayoutId id="2147483691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1AF62-946C-469C-B4FB-6C7B845ED2A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ass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096000"/>
            <a:ext cx="1072600" cy="61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6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695" r:id="rId2"/>
    <p:sldLayoutId id="2147483697" r:id="rId3"/>
    <p:sldLayoutId id="2147483699" r:id="rId4"/>
    <p:sldLayoutId id="2147483728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Relationship Id="rId6" Type="http://schemas.microsoft.com/office/2007/relationships/hdphoto" Target="../media/hdphoto8.wdp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9.wdp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5" Type="http://schemas.openxmlformats.org/officeDocument/2006/relationships/image" Target="../media/image60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6.pn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6.png"/><Relationship Id="rId5" Type="http://schemas.openxmlformats.org/officeDocument/2006/relationships/image" Target="../media/image77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9.wdp"/><Relationship Id="rId5" Type="http://schemas.openxmlformats.org/officeDocument/2006/relationships/image" Target="../media/image55.jpeg"/><Relationship Id="rId4" Type="http://schemas.microsoft.com/office/2007/relationships/hdphoto" Target="../media/hdphoto10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5.jpeg"/><Relationship Id="rId7" Type="http://schemas.microsoft.com/office/2007/relationships/hdphoto" Target="../media/hdphoto1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microsoft.com/office/2007/relationships/hdphoto" Target="../media/hdphoto9.wdp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895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2018 Seed Treatments</a:t>
            </a:r>
            <a:br>
              <a:rPr lang="en-US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Loveland Products </a:t>
            </a:r>
            <a:br>
              <a:rPr lang="en-US" b="1" dirty="0">
                <a:solidFill>
                  <a:schemeClr val="bg1">
                    <a:lumMod val="50000"/>
                  </a:schemeClr>
                </a:solidFill>
              </a:rPr>
            </a:br>
            <a:endParaRPr lang="en-US" sz="3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5" r="47968"/>
          <a:stretch/>
        </p:blipFill>
        <p:spPr bwMode="auto">
          <a:xfrm>
            <a:off x="18" y="-1"/>
            <a:ext cx="91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</p:spTree>
    <p:extLst>
      <p:ext uri="{BB962C8B-B14F-4D97-AF65-F5344CB8AC3E}">
        <p14:creationId xmlns:p14="http://schemas.microsoft.com/office/powerpoint/2010/main" val="386382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+mj-lt"/>
              </a:rPr>
              <a:t>A </a:t>
            </a:r>
            <a:r>
              <a:rPr lang="en-US" sz="2600" b="1" dirty="0">
                <a:solidFill>
                  <a:srgbClr val="333897"/>
                </a:solidFill>
                <a:latin typeface="+mj-lt"/>
              </a:rPr>
              <a:t>nutritional and polymer seed treatment </a:t>
            </a:r>
            <a:r>
              <a:rPr lang="en-US" sz="2600" dirty="0">
                <a:latin typeface="+mj-lt"/>
              </a:rPr>
              <a:t>designed specifically for field corn.  </a:t>
            </a:r>
          </a:p>
          <a:p>
            <a:r>
              <a:rPr lang="en-US" sz="2800" b="1" dirty="0">
                <a:solidFill>
                  <a:srgbClr val="008444"/>
                </a:solidFill>
                <a:latin typeface="+mj-lt"/>
              </a:rPr>
              <a:t>Stimulates Early Corn Growth</a:t>
            </a:r>
          </a:p>
          <a:p>
            <a:pPr lvl="0"/>
            <a:r>
              <a:rPr lang="en-US" sz="2600" dirty="0">
                <a:latin typeface="+mj-lt"/>
              </a:rPr>
              <a:t>Can increase planter </a:t>
            </a:r>
            <a:r>
              <a:rPr lang="en-US" sz="2800" b="1" dirty="0">
                <a:solidFill>
                  <a:srgbClr val="008444"/>
                </a:solidFill>
                <a:latin typeface="+mj-lt"/>
              </a:rPr>
              <a:t>flowability</a:t>
            </a:r>
            <a:r>
              <a:rPr lang="en-US" sz="2600" dirty="0">
                <a:solidFill>
                  <a:srgbClr val="008444"/>
                </a:solidFill>
                <a:latin typeface="+mj-lt"/>
              </a:rPr>
              <a:t> </a:t>
            </a:r>
            <a:r>
              <a:rPr lang="en-US" sz="2600" dirty="0">
                <a:latin typeface="+mj-lt"/>
              </a:rPr>
              <a:t>and improve</a:t>
            </a:r>
            <a:r>
              <a:rPr lang="en-US" sz="2800" b="1" dirty="0">
                <a:solidFill>
                  <a:srgbClr val="008444"/>
                </a:solidFill>
                <a:latin typeface="+mj-lt"/>
              </a:rPr>
              <a:t> seed placement</a:t>
            </a:r>
          </a:p>
          <a:p>
            <a:pPr lvl="0"/>
            <a:r>
              <a:rPr lang="en-US" sz="2600" dirty="0">
                <a:latin typeface="+mj-lt"/>
              </a:rPr>
              <a:t>Can </a:t>
            </a:r>
            <a:r>
              <a:rPr lang="en-US" sz="2800" b="1" dirty="0">
                <a:solidFill>
                  <a:srgbClr val="008444"/>
                </a:solidFill>
                <a:latin typeface="+mj-lt"/>
              </a:rPr>
              <a:t>decrease dust-off </a:t>
            </a:r>
            <a:r>
              <a:rPr lang="en-US" sz="2600" dirty="0">
                <a:latin typeface="+mj-lt"/>
              </a:rPr>
              <a:t>for good </a:t>
            </a:r>
            <a:r>
              <a:rPr lang="en-US" sz="2800" b="1" dirty="0">
                <a:solidFill>
                  <a:srgbClr val="008444"/>
                </a:solidFill>
                <a:latin typeface="+mj-lt"/>
              </a:rPr>
              <a:t>seed treatment stewardship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8" y="445717"/>
            <a:ext cx="2527224" cy="760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6612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457200"/>
            <a:ext cx="9144000" cy="532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63193"/>
            <a:ext cx="2527224" cy="760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457300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53340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333897"/>
                </a:solidFill>
              </a:rPr>
              <a:t>Better Early Growth</a:t>
            </a:r>
          </a:p>
        </p:txBody>
      </p:sp>
      <p:pic>
        <p:nvPicPr>
          <p:cNvPr id="8194" name="Picture 2" descr="\\COLOVRVPFS01\Home$\marobinson\My Documents\My Pictures\Tailgate 2 Awaken ST Corn Jason Watt Hardin KY Kent Moore April 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9737" y="3708400"/>
            <a:ext cx="2641600" cy="1981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COLOVRVPFS01\Home$\marobinson\My Documents\My Pictures\Tailgate 1 Awaken ST Corn Hardin KY K Moore 2016 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8"/>
          <a:stretch/>
        </p:blipFill>
        <p:spPr bwMode="auto">
          <a:xfrm flipH="1">
            <a:off x="2204441" y="2595462"/>
            <a:ext cx="2680422" cy="342433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COLOVRVPFS01\Home$\marobinson\My Documents\My Pictures\Awaken ST Corn Hardin KY K Moore 2016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11" r="22875"/>
          <a:stretch/>
        </p:blipFill>
        <p:spPr bwMode="auto">
          <a:xfrm rot="5400000" flipV="1">
            <a:off x="5415887" y="2424210"/>
            <a:ext cx="3114261" cy="40570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2193"/>
            <a:ext cx="2527224" cy="760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7906" y="1314271"/>
            <a:ext cx="6450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A37"/>
                </a:solidFill>
              </a:rPr>
              <a:t>Complexed micronutrient package including:                                    </a:t>
            </a:r>
            <a:r>
              <a:rPr lang="en-US" sz="2400" dirty="0">
                <a:solidFill>
                  <a:srgbClr val="333897"/>
                </a:solidFill>
              </a:rPr>
              <a:t>Nitrogen, Boron, Copper, Iron, Manganese, Molybdenum and Zinc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19524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24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63193"/>
            <a:ext cx="2527224" cy="760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944308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00" y="312237"/>
            <a:ext cx="6530196" cy="621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162300" y="1787146"/>
            <a:ext cx="5295900" cy="3662318"/>
            <a:chOff x="3314700" y="1628582"/>
            <a:chExt cx="5295900" cy="3662318"/>
          </a:xfrm>
        </p:grpSpPr>
        <p:sp>
          <p:nvSpPr>
            <p:cNvPr id="7" name="TextBox 6"/>
            <p:cNvSpPr txBox="1"/>
            <p:nvPr/>
          </p:nvSpPr>
          <p:spPr>
            <a:xfrm>
              <a:off x="4886349" y="2899989"/>
              <a:ext cx="675185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With </a:t>
              </a:r>
            </a:p>
            <a:p>
              <a:pPr algn="ctr"/>
              <a:r>
                <a:rPr lang="en-US" sz="1100" dirty="0"/>
                <a:t>Awaken </a:t>
              </a:r>
            </a:p>
            <a:p>
              <a:pPr algn="ctr"/>
              <a:r>
                <a:rPr lang="en-US" sz="1100" dirty="0"/>
                <a:t>CoFlow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64785" y="2451682"/>
              <a:ext cx="790601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Standard</a:t>
              </a:r>
            </a:p>
            <a:p>
              <a:pPr algn="ctr"/>
              <a:r>
                <a:rPr lang="en-US" sz="1100" dirty="0"/>
                <a:t>Seed </a:t>
              </a:r>
            </a:p>
            <a:p>
              <a:pPr algn="ctr"/>
              <a:r>
                <a:rPr lang="en-US" sz="1100" dirty="0"/>
                <a:t>Treatment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1205" y="3007255"/>
              <a:ext cx="675185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With </a:t>
              </a:r>
            </a:p>
            <a:p>
              <a:pPr algn="ctr"/>
              <a:r>
                <a:rPr lang="en-US" sz="1100" dirty="0"/>
                <a:t>Awaken </a:t>
              </a:r>
            </a:p>
            <a:p>
              <a:pPr algn="ctr"/>
              <a:r>
                <a:rPr lang="en-US" sz="1100" dirty="0"/>
                <a:t>CoFlow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82113" y="1647014"/>
              <a:ext cx="790601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Standard</a:t>
              </a:r>
            </a:p>
            <a:p>
              <a:pPr algn="ctr"/>
              <a:r>
                <a:rPr lang="en-US" sz="1100" dirty="0"/>
                <a:t>Seed </a:t>
              </a:r>
            </a:p>
            <a:p>
              <a:pPr algn="ctr"/>
              <a:r>
                <a:rPr lang="en-US" sz="1100" dirty="0"/>
                <a:t>Treatment</a:t>
              </a:r>
            </a:p>
          </p:txBody>
        </p:sp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7391652"/>
                </p:ext>
              </p:extLst>
            </p:nvPr>
          </p:nvGraphicFramePr>
          <p:xfrm>
            <a:off x="3314700" y="1628582"/>
            <a:ext cx="5295900" cy="36623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12" y="5171058"/>
            <a:ext cx="1264986" cy="131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835549" y="5052342"/>
            <a:ext cx="4580317" cy="763644"/>
            <a:chOff x="1645351" y="5731203"/>
            <a:chExt cx="3747532" cy="763644"/>
          </a:xfrm>
        </p:grpSpPr>
        <p:sp>
          <p:nvSpPr>
            <p:cNvPr id="17" name="TextBox 16"/>
            <p:cNvSpPr txBox="1"/>
            <p:nvPr/>
          </p:nvSpPr>
          <p:spPr>
            <a:xfrm>
              <a:off x="1811483" y="5987016"/>
              <a:ext cx="35814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900" dirty="0"/>
            </a:p>
            <a:p>
              <a:pPr algn="ctr"/>
              <a:r>
                <a:rPr lang="en-US" sz="900" dirty="0"/>
                <a:t>* Yield impact of skips and doubles estimated by C. Brewer, Pioneer Agronomy, 2009. </a:t>
              </a:r>
            </a:p>
            <a:p>
              <a:pPr algn="ctr"/>
              <a:r>
                <a:rPr lang="en-US" sz="900" i="1" dirty="0"/>
                <a:t>Delta Farm Press     </a:t>
              </a:r>
              <a:r>
                <a:rPr lang="en-US" sz="900" dirty="0"/>
                <a:t>http://www.deltafarmpress.com/corn-skipsdoubles-can-rob-you-yield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45351" y="5731203"/>
              <a:ext cx="1447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May decrease yield by 4%*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21530" y="5731207"/>
              <a:ext cx="1676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May decrease yield by 14%*</a:t>
              </a:r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67000" y="1405915"/>
            <a:ext cx="6400800" cy="651485"/>
          </a:xfrm>
        </p:spPr>
        <p:txBody>
          <a:bodyPr>
            <a:noAutofit/>
          </a:bodyPr>
          <a:lstStyle/>
          <a:p>
            <a:r>
              <a:rPr lang="en-US" sz="2400" dirty="0"/>
              <a:t>Side by Side Corn Singulation Study</a:t>
            </a:r>
            <a:br>
              <a:rPr lang="en-US" sz="2400" dirty="0"/>
            </a:br>
            <a:br>
              <a:rPr lang="en-US" sz="1200" dirty="0"/>
            </a:br>
            <a:r>
              <a:rPr lang="en-US" sz="1400" dirty="0"/>
              <a:t>Kentucky, 2016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4550" y="3209836"/>
            <a:ext cx="2903192" cy="600164"/>
            <a:chOff x="264550" y="1685836"/>
            <a:chExt cx="2903192" cy="600164"/>
          </a:xfrm>
        </p:grpSpPr>
        <p:sp>
          <p:nvSpPr>
            <p:cNvPr id="12" name="TextBox 11"/>
            <p:cNvSpPr txBox="1"/>
            <p:nvPr/>
          </p:nvSpPr>
          <p:spPr>
            <a:xfrm>
              <a:off x="264550" y="1685836"/>
              <a:ext cx="802250" cy="60016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100" dirty="0"/>
                <a:t>Standard</a:t>
              </a:r>
            </a:p>
            <a:p>
              <a:pPr algn="ctr"/>
              <a:r>
                <a:rPr lang="en-US" sz="1100" dirty="0"/>
                <a:t>Seed Treatment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432" y="1828800"/>
              <a:ext cx="1060310" cy="319201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420" y="3462215"/>
            <a:ext cx="609600" cy="1835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581400"/>
            <a:ext cx="609600" cy="1835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20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19312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3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3193"/>
            <a:ext cx="2527224" cy="760807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79842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6827" cy="4525963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333897"/>
                </a:solidFill>
              </a:rPr>
              <a:t>Includes a polymer specifically designed for use with seed corn</a:t>
            </a:r>
          </a:p>
          <a:p>
            <a:r>
              <a:rPr lang="en-US" sz="1800" dirty="0"/>
              <a:t>“Seed treatments, including neonicotinoid, insecticide treatments, are effective tools to provide the necessary protection of seeds for a strong, healthy start.”</a:t>
            </a:r>
          </a:p>
          <a:p>
            <a:r>
              <a:rPr lang="en-US" sz="1800" dirty="0"/>
              <a:t>“It is essential that those who treat, handle, transport, and plant treated seed manage them properly and in accordance with the label instructions to minimize the risk of pesticide exposure to non-target organisms.”</a:t>
            </a:r>
          </a:p>
          <a:p>
            <a:endParaRPr lang="en-US" sz="1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333897"/>
                </a:solidFill>
              </a:rPr>
              <a:t>Decreased Dust-Off</a:t>
            </a:r>
          </a:p>
        </p:txBody>
      </p:sp>
      <p:sp>
        <p:nvSpPr>
          <p:cNvPr id="4" name="AutoShape 4" descr="Image result for seed treatment matt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seed treatment matte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534" y="2647950"/>
            <a:ext cx="24765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Partn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1600"/>
            <a:ext cx="8229600" cy="79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82143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25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63193"/>
            <a:ext cx="2527224" cy="760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917469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333897"/>
                </a:solidFill>
              </a:rPr>
              <a:t>Better Yields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5885573"/>
              </p:ext>
            </p:extLst>
          </p:nvPr>
        </p:nvGraphicFramePr>
        <p:xfrm>
          <a:off x="1238629" y="2081167"/>
          <a:ext cx="6668258" cy="377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90229" y="1427922"/>
            <a:ext cx="5368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Bu/A Corn Yield Benefit Over Standard Seed Treatment </a:t>
            </a:r>
          </a:p>
          <a:p>
            <a:pPr algn="ctr"/>
            <a:r>
              <a:rPr lang="en-US" dirty="0"/>
              <a:t>35 Trial Sites, 2015-2017, Average by State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1000"/>
            <a:ext cx="2527224" cy="7608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08619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8" b="4851"/>
          <a:stretch/>
        </p:blipFill>
        <p:spPr bwMode="auto">
          <a:xfrm>
            <a:off x="0" y="6626"/>
            <a:ext cx="9144000" cy="593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581400"/>
            <a:ext cx="4805292" cy="1446607"/>
          </a:xfrm>
          <a:prstGeom prst="rect">
            <a:avLst/>
          </a:prstGeom>
          <a:solidFill>
            <a:schemeClr val="bg1">
              <a:alpha val="90000"/>
            </a:schemeClr>
          </a:solidFill>
          <a:ln w="152400">
            <a:solidFill>
              <a:schemeClr val="bg1">
                <a:alpha val="9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62036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Contents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7663984"/>
              </p:ext>
            </p:extLst>
          </p:nvPr>
        </p:nvGraphicFramePr>
        <p:xfrm>
          <a:off x="1408814" y="1371600"/>
          <a:ext cx="6069694" cy="4465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82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Product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Pages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Seed</a:t>
                      </a:r>
                      <a:r>
                        <a:rPr lang="en-US" sz="1600" baseline="0" dirty="0"/>
                        <a:t> Treatments b</a:t>
                      </a:r>
                      <a:r>
                        <a:rPr lang="en-US" sz="1600" dirty="0"/>
                        <a:t>y Crop (partial list)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3-4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Awaken®</a:t>
                      </a:r>
                      <a:r>
                        <a:rPr lang="en-US" sz="1600" baseline="0" dirty="0"/>
                        <a:t> ST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5-8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Awaken® CoFlow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9-19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Consensus®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20-24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Dyna-Shield® Conquest™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Dyna-Shield®</a:t>
                      </a:r>
                      <a:r>
                        <a:rPr lang="en-US" sz="1600" baseline="0" dirty="0"/>
                        <a:t> “utility” stand-alones</a:t>
                      </a:r>
                    </a:p>
                    <a:p>
                      <a:r>
                        <a:rPr lang="en-US" sz="1400" baseline="0" dirty="0" err="1"/>
                        <a:t>Defuze</a:t>
                      </a:r>
                      <a:r>
                        <a:rPr lang="en-US" sz="1400" baseline="0" dirty="0"/>
                        <a:t>™, Fludioxonil, Imidacloprid, Metalaxyl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Dyna-Shield® Foothold®</a:t>
                      </a:r>
                      <a:r>
                        <a:rPr lang="en-US" sz="1600" baseline="0" dirty="0"/>
                        <a:t> &amp; Foothold Virock</a:t>
                      </a:r>
                      <a:r>
                        <a:rPr lang="en-US" sz="1600" dirty="0"/>
                        <a:t>®</a:t>
                      </a:r>
                      <a:r>
                        <a:rPr lang="en-US" sz="1600" baseline="0" dirty="0"/>
                        <a:t>  (cereals)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27-28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Dyna-Start® PBC (soybeans)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29-37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Dyna-Start® Max (peanuts)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38-39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Equity® VIP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40-42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10600" y="64286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9882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506" y="1570037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A unique seed treatment designed to promote</a:t>
            </a:r>
          </a:p>
          <a:p>
            <a:pPr>
              <a:buNone/>
            </a:pPr>
            <a:endParaRPr lang="en-US" sz="2800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Faster germination 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Better early root development</a:t>
            </a:r>
          </a:p>
          <a:p>
            <a:pPr lvl="1"/>
            <a:r>
              <a:rPr lang="en-US" b="1" dirty="0"/>
              <a:t>Plant stress protection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pic>
        <p:nvPicPr>
          <p:cNvPr id="7" name="Content Placeholder 4" descr="CONSENSUStm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765313" y="304800"/>
            <a:ext cx="3621419" cy="91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347487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-14000" contrast="25000"/>
          </a:blip>
          <a:srcRect/>
          <a:stretch>
            <a:fillRect/>
          </a:stretch>
        </p:blipFill>
        <p:spPr bwMode="auto">
          <a:xfrm>
            <a:off x="4724401" y="936311"/>
            <a:ext cx="3810000" cy="5114887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552001" y="2612886"/>
            <a:ext cx="4114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  Promotes gene expression 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  Increases hydrolase production 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  Better utilization of seed nutrients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8" name="Down Arrow 7"/>
          <p:cNvSpPr/>
          <p:nvPr/>
        </p:nvSpPr>
        <p:spPr>
          <a:xfrm>
            <a:off x="2060761" y="3222486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060761" y="3832086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4" descr="CONSENSUStm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715000" y="5410200"/>
            <a:ext cx="1810707" cy="4572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52400" y="557558"/>
            <a:ext cx="3940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3200" b="1" dirty="0">
                <a:solidFill>
                  <a:srgbClr val="FF0000"/>
                </a:solidFill>
              </a:rPr>
              <a:t>Faster germination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0561" y="1828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Chitosan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1433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YBEANS - Wheatland IN Consensus vs non 5-7-12, K Moore.JPG"/>
          <p:cNvPicPr/>
          <p:nvPr/>
        </p:nvPicPr>
        <p:blipFill>
          <a:blip r:embed="rId2" cstate="screen">
            <a:lum bright="18000" contrast="15000"/>
          </a:blip>
          <a:srcRect/>
          <a:stretch>
            <a:fillRect/>
          </a:stretch>
        </p:blipFill>
        <p:spPr>
          <a:xfrm>
            <a:off x="4495800" y="3733801"/>
            <a:ext cx="4419600" cy="2286000"/>
          </a:xfrm>
          <a:prstGeom prst="rect">
            <a:avLst/>
          </a:prstGeom>
          <a:ln w="25400">
            <a:solidFill>
              <a:schemeClr val="accent1"/>
            </a:solidFill>
          </a:ln>
          <a:scene3d>
            <a:camera prst="orthographicFront"/>
            <a:lightRig rig="contrasting" dir="t"/>
          </a:scene3d>
          <a:sp3d prstMaterial="matte">
            <a:bevelT/>
            <a:bevelB w="165100" prst="coolSlant"/>
          </a:sp3d>
        </p:spPr>
      </p:pic>
      <p:sp>
        <p:nvSpPr>
          <p:cNvPr id="7" name="TextBox 6"/>
          <p:cNvSpPr txBox="1"/>
          <p:nvPr/>
        </p:nvSpPr>
        <p:spPr>
          <a:xfrm>
            <a:off x="-76200" y="185362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Indole-3-butyric acid (IBA)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2660809"/>
            <a:ext cx="3429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  Promote lateral roots and root hairs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 Enhance water and soil nutrient absorption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….for  faster seedling growth and better stress resistance</a:t>
            </a:r>
          </a:p>
          <a:p>
            <a:endParaRPr lang="en-US" dirty="0"/>
          </a:p>
        </p:txBody>
      </p:sp>
      <p:grpSp>
        <p:nvGrpSpPr>
          <p:cNvPr id="2" name="Group 10"/>
          <p:cNvGrpSpPr/>
          <p:nvPr/>
        </p:nvGrpSpPr>
        <p:grpSpPr>
          <a:xfrm>
            <a:off x="5638800" y="457200"/>
            <a:ext cx="2438400" cy="3200400"/>
            <a:chOff x="5638800" y="457200"/>
            <a:chExt cx="2438400" cy="3200400"/>
          </a:xfrm>
        </p:grpSpPr>
        <p:pic>
          <p:nvPicPr>
            <p:cNvPr id="6" name="Picture 5" descr="RICE - David Lee2.JPG"/>
            <p:cNvPicPr/>
            <p:nvPr/>
          </p:nvPicPr>
          <p:blipFill>
            <a:blip r:embed="rId3" cstate="screen">
              <a:lum bright="22000"/>
            </a:blip>
            <a:srcRect/>
            <a:stretch>
              <a:fillRect/>
            </a:stretch>
          </p:blipFill>
          <p:spPr>
            <a:xfrm>
              <a:off x="5638800" y="457200"/>
              <a:ext cx="2438400" cy="3200400"/>
            </a:xfrm>
            <a:prstGeom prst="rect">
              <a:avLst/>
            </a:prstGeom>
            <a:ln w="25400">
              <a:solidFill>
                <a:schemeClr val="accent1"/>
              </a:solidFill>
            </a:ln>
            <a:scene3d>
              <a:camera prst="orthographicFront"/>
              <a:lightRig rig="harsh" dir="t"/>
            </a:scene3d>
            <a:sp3d>
              <a:bevelT/>
              <a:bevelB w="165100" prst="coolSlant"/>
            </a:sp3d>
          </p:spPr>
        </p:pic>
        <p:pic>
          <p:nvPicPr>
            <p:cNvPr id="9" name="Content Placeholder 4" descr="CONSENSUStm.PN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010400" y="2209800"/>
              <a:ext cx="954419" cy="240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0" name="TextBox 9"/>
          <p:cNvSpPr txBox="1"/>
          <p:nvPr/>
        </p:nvSpPr>
        <p:spPr>
          <a:xfrm>
            <a:off x="228600" y="609600"/>
            <a:ext cx="7487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00B050"/>
                </a:solidFill>
              </a:rPr>
              <a:t>Early root development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54104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3886200" y="1600200"/>
            <a:ext cx="5105400" cy="4343400"/>
            <a:chOff x="3886200" y="1600200"/>
            <a:chExt cx="5105400" cy="4343400"/>
          </a:xfrm>
        </p:grpSpPr>
        <p:pic>
          <p:nvPicPr>
            <p:cNvPr id="4" name="Picture 3" descr="SOYBEANS - Dyna-Gro 37RY33 planted May 21, 2012 near Wenona, IL. Photo taken June25, 2012. Beans on left were treated with.JPG"/>
            <p:cNvPicPr/>
            <p:nvPr/>
          </p:nvPicPr>
          <p:blipFill>
            <a:blip r:embed="rId3" cstate="screen"/>
            <a:srcRect/>
            <a:stretch>
              <a:fillRect/>
            </a:stretch>
          </p:blipFill>
          <p:spPr>
            <a:xfrm flipH="1">
              <a:off x="3886200" y="1600200"/>
              <a:ext cx="5105400" cy="4343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" name="Content Placeholder 4" descr="CONSENSUStm.PN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6248399" y="3429000"/>
              <a:ext cx="1905001" cy="481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7" name="TextBox 6"/>
          <p:cNvSpPr txBox="1"/>
          <p:nvPr/>
        </p:nvSpPr>
        <p:spPr>
          <a:xfrm>
            <a:off x="381000" y="1838980"/>
            <a:ext cx="32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Salicylic Acid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648" y="2737009"/>
            <a:ext cx="3429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 Induces Systemic Acquired Resistance (SAR)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Triggers natural plant defenses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Allows for greater plant vigor and survivability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09600"/>
            <a:ext cx="538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3200" b="1" dirty="0"/>
              <a:t>Protection from plant stress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85606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LPI Pics 09 00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-37512" y="1625936"/>
            <a:ext cx="9181512" cy="5308264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Content Placeholder 4" descr="CONSENSUStm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765313" y="304800"/>
            <a:ext cx="3621419" cy="91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62200" y="2449689"/>
            <a:ext cx="4401507" cy="457200"/>
            <a:chOff x="2362200" y="2449689"/>
            <a:chExt cx="4401507" cy="457200"/>
          </a:xfrm>
        </p:grpSpPr>
        <p:sp>
          <p:nvSpPr>
            <p:cNvPr id="3075" name="Text Box 9"/>
            <p:cNvSpPr txBox="1">
              <a:spLocks noChangeArrowheads="1"/>
            </p:cNvSpPr>
            <p:nvPr/>
          </p:nvSpPr>
          <p:spPr bwMode="auto">
            <a:xfrm>
              <a:off x="2362200" y="2590801"/>
              <a:ext cx="1676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Untreated Check </a:t>
              </a:r>
            </a:p>
          </p:txBody>
        </p:sp>
        <p:pic>
          <p:nvPicPr>
            <p:cNvPr id="9" name="Content Placeholder 4" descr="CONSENSUStm.PNG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953000" y="2449689"/>
              <a:ext cx="1810707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8610600" y="64286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36899" y="5488635"/>
            <a:ext cx="5257800" cy="98836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sz="2000" dirty="0"/>
              <a:t>For use on soybeans, cotton, small grains and more than 40 additional labeled crops</a:t>
            </a:r>
          </a:p>
          <a:p>
            <a:r>
              <a:rPr lang="en-US" sz="2000" dirty="0"/>
              <a:t>0.33 – 1.0  </a:t>
            </a:r>
            <a:r>
              <a:rPr lang="en-US" sz="2000" dirty="0" err="1"/>
              <a:t>fl</a:t>
            </a:r>
            <a:r>
              <a:rPr lang="en-US" sz="2000" dirty="0"/>
              <a:t> </a:t>
            </a:r>
            <a:r>
              <a:rPr lang="en-US" sz="2000" dirty="0" err="1"/>
              <a:t>oz</a:t>
            </a:r>
            <a:r>
              <a:rPr lang="en-US" sz="2000" dirty="0"/>
              <a:t>/cwt </a:t>
            </a:r>
          </a:p>
        </p:txBody>
      </p:sp>
    </p:spTree>
    <p:extLst>
      <p:ext uri="{BB962C8B-B14F-4D97-AF65-F5344CB8AC3E}">
        <p14:creationId xmlns:p14="http://schemas.microsoft.com/office/powerpoint/2010/main" val="424857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0"/>
            <a:ext cx="7239000" cy="4525963"/>
          </a:xfrm>
        </p:spPr>
        <p:txBody>
          <a:bodyPr/>
          <a:lstStyle/>
          <a:p>
            <a:r>
              <a:rPr lang="en-US" sz="2400" dirty="0"/>
              <a:t>4-way insecticide/fungicide seed treatment </a:t>
            </a:r>
          </a:p>
          <a:p>
            <a:pPr lvl="1"/>
            <a:r>
              <a:rPr lang="en-US" sz="2000" dirty="0"/>
              <a:t>Imidacloprid insecticide</a:t>
            </a:r>
          </a:p>
          <a:p>
            <a:pPr lvl="1"/>
            <a:r>
              <a:rPr lang="en-US" sz="2000" dirty="0"/>
              <a:t>Metalaxyl fungicide</a:t>
            </a:r>
          </a:p>
          <a:p>
            <a:pPr lvl="1"/>
            <a:r>
              <a:rPr lang="en-US" sz="2000" dirty="0"/>
              <a:t>T-methyl (</a:t>
            </a:r>
            <a:r>
              <a:rPr lang="en-US" sz="2000" dirty="0" err="1"/>
              <a:t>thiophanate</a:t>
            </a:r>
            <a:r>
              <a:rPr lang="en-US" sz="2000" dirty="0"/>
              <a:t> methyl) fungicide</a:t>
            </a:r>
          </a:p>
          <a:p>
            <a:pPr lvl="1"/>
            <a:r>
              <a:rPr lang="en-US" sz="2000" dirty="0"/>
              <a:t>Fludioxinil fungicide</a:t>
            </a:r>
          </a:p>
          <a:p>
            <a:r>
              <a:rPr lang="en-US" sz="2400" dirty="0"/>
              <a:t>Soybeans  </a:t>
            </a:r>
          </a:p>
          <a:p>
            <a:pPr lvl="1"/>
            <a:r>
              <a:rPr lang="en-US" sz="2000" dirty="0"/>
              <a:t>1.867 </a:t>
            </a:r>
            <a:r>
              <a:rPr lang="en-US" sz="2000" dirty="0" err="1"/>
              <a:t>fl</a:t>
            </a:r>
            <a:r>
              <a:rPr lang="en-US" sz="2000" dirty="0"/>
              <a:t> </a:t>
            </a:r>
            <a:r>
              <a:rPr lang="en-US" sz="2000" dirty="0" err="1"/>
              <a:t>oz</a:t>
            </a:r>
            <a:r>
              <a:rPr lang="en-US" sz="2000" dirty="0"/>
              <a:t>/140K seeds</a:t>
            </a:r>
          </a:p>
          <a:p>
            <a:pPr lvl="1"/>
            <a:r>
              <a:rPr lang="en-US" sz="2000" dirty="0"/>
              <a:t>4.0 </a:t>
            </a:r>
            <a:r>
              <a:rPr lang="en-US" sz="2000" dirty="0" err="1"/>
              <a:t>fl</a:t>
            </a:r>
            <a:r>
              <a:rPr lang="en-US" sz="2000" dirty="0"/>
              <a:t> </a:t>
            </a:r>
            <a:r>
              <a:rPr lang="en-US" sz="2000" dirty="0" err="1"/>
              <a:t>oz</a:t>
            </a:r>
            <a:r>
              <a:rPr lang="en-US" sz="2000" dirty="0"/>
              <a:t>/cwt 	</a:t>
            </a:r>
          </a:p>
          <a:p>
            <a:r>
              <a:rPr lang="en-US" sz="2400" dirty="0"/>
              <a:t>Dry beans, snap beans &amp; chickpeas</a:t>
            </a:r>
          </a:p>
          <a:p>
            <a:pPr lvl="1"/>
            <a:r>
              <a:rPr lang="en-US" sz="2000" dirty="0"/>
              <a:t>4.0 </a:t>
            </a:r>
            <a:r>
              <a:rPr lang="en-US" sz="2000" dirty="0" err="1"/>
              <a:t>fl</a:t>
            </a:r>
            <a:r>
              <a:rPr lang="en-US" sz="2000" dirty="0"/>
              <a:t> </a:t>
            </a:r>
            <a:r>
              <a:rPr lang="en-US" sz="2000" dirty="0" err="1"/>
              <a:t>oz</a:t>
            </a:r>
            <a:r>
              <a:rPr lang="en-US" sz="2000" dirty="0"/>
              <a:t>/cwt</a:t>
            </a:r>
          </a:p>
          <a:p>
            <a:endParaRPr lang="en-US" sz="2400" dirty="0"/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34" y="354036"/>
            <a:ext cx="2739066" cy="822960"/>
          </a:xfrm>
          <a:prstGeom prst="rect">
            <a:avLst/>
          </a:prstGeom>
        </p:spPr>
      </p:pic>
      <p:pic>
        <p:nvPicPr>
          <p:cNvPr id="10" name="Picture 2" descr="http://blog.machinefinder.com/wp-content/uploads/2014/04/iStock_000013954659Sma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" t="125" r="90629" b="125"/>
          <a:stretch/>
        </p:blipFill>
        <p:spPr bwMode="auto">
          <a:xfrm>
            <a:off x="0" y="0"/>
            <a:ext cx="91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65653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67100" y="274638"/>
            <a:ext cx="52197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Utility Seed Treatments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819400" y="1600200"/>
            <a:ext cx="5867400" cy="4525963"/>
          </a:xfrm>
        </p:spPr>
        <p:txBody>
          <a:bodyPr>
            <a:noAutofit/>
          </a:bodyPr>
          <a:lstStyle/>
          <a:p>
            <a:r>
              <a:rPr lang="en-US" sz="2000" dirty="0"/>
              <a:t>3.09 </a:t>
            </a:r>
            <a:r>
              <a:rPr lang="en-US" sz="2000" dirty="0" err="1"/>
              <a:t>lb</a:t>
            </a:r>
            <a:r>
              <a:rPr lang="en-US" sz="2000" dirty="0"/>
              <a:t> Difenoconazole fungicide – same a.i. as Dividend®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2000" dirty="0"/>
              <a:t>4 </a:t>
            </a:r>
            <a:r>
              <a:rPr lang="en-US" sz="2000" dirty="0" err="1"/>
              <a:t>lb</a:t>
            </a:r>
            <a:r>
              <a:rPr lang="en-US" sz="2000" dirty="0"/>
              <a:t> Fludioxinil fungicide  - same A.I. as Maxim®, </a:t>
            </a:r>
            <a:r>
              <a:rPr lang="en-US" sz="2000" dirty="0" err="1"/>
              <a:t>Spirato</a:t>
            </a:r>
            <a:r>
              <a:rPr lang="en-US" sz="2000" dirty="0"/>
              <a:t>®	</a:t>
            </a:r>
          </a:p>
          <a:p>
            <a:endParaRPr lang="en-US" sz="1000" dirty="0"/>
          </a:p>
          <a:p>
            <a:endParaRPr lang="en-US" sz="1000" dirty="0"/>
          </a:p>
          <a:p>
            <a:r>
              <a:rPr lang="en-US" sz="2000" dirty="0"/>
              <a:t>5 </a:t>
            </a:r>
            <a:r>
              <a:rPr lang="en-US" sz="2000" dirty="0" err="1"/>
              <a:t>lb</a:t>
            </a:r>
            <a:r>
              <a:rPr lang="en-US" sz="2000" dirty="0"/>
              <a:t> Imidacloprid  insecticide– same a.i. as Gaucho® 600/Gaucho Grande, Acceleron® IX-409, Attendant® 600, Senator® 600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/>
              <a:t>	</a:t>
            </a:r>
            <a:endParaRPr lang="en-US" sz="2000" dirty="0"/>
          </a:p>
          <a:p>
            <a:r>
              <a:rPr lang="en-US" sz="2000" dirty="0"/>
              <a:t>2.65 </a:t>
            </a:r>
            <a:r>
              <a:rPr lang="en-US" sz="2000" dirty="0" err="1"/>
              <a:t>lb</a:t>
            </a:r>
            <a:r>
              <a:rPr lang="en-US" sz="2000" dirty="0"/>
              <a:t> Metalaxyl fungicide - same a.i. as Allegiance®; can use as substitute for Apron XL®	</a:t>
            </a:r>
          </a:p>
          <a:p>
            <a:endParaRPr lang="en-US" sz="2000" dirty="0"/>
          </a:p>
        </p:txBody>
      </p:sp>
      <p:pic>
        <p:nvPicPr>
          <p:cNvPr id="1026" name="Picture 2" descr="http://www.lovelandmediacenter.com/seedtreatment/seedtreatment_logos/DynaShield%5br%5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04800"/>
            <a:ext cx="2514600" cy="91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ovelandmediacenter.com/seedtreatment/seedtreatment_logos/DynaShield%5br%5d_Fludioxon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78" y="2743200"/>
            <a:ext cx="1497623" cy="70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lovelandmediacenter.com/seedtreatment/seedtreatment_logos/DynaShield%5br%5d_Imidacloprid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80" y="3760276"/>
            <a:ext cx="147953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lovelandmediacenter.com/seedtreatment/seedtreatment_logos/DynaShield%5br%5d_Metalaxy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07" y="5151120"/>
            <a:ext cx="1485403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1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9" y="1772479"/>
            <a:ext cx="1900291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991623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274638"/>
            <a:ext cx="49530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Wheat Treatments Offering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2033650"/>
            <a:ext cx="4648200" cy="4525963"/>
          </a:xfrm>
        </p:spPr>
        <p:txBody>
          <a:bodyPr>
            <a:normAutofit/>
          </a:bodyPr>
          <a:lstStyle/>
          <a:p>
            <a:r>
              <a:rPr lang="en-US" sz="1800" dirty="0"/>
              <a:t>Tebuconazole + Metalaxyl fungicides.  Same a.i.s. as </a:t>
            </a:r>
            <a:r>
              <a:rPr lang="en-US" sz="1800" dirty="0" err="1"/>
              <a:t>Raxil</a:t>
            </a:r>
            <a:r>
              <a:rPr lang="en-US" sz="1800" dirty="0"/>
              <a:t>® MD.	</a:t>
            </a:r>
          </a:p>
          <a:p>
            <a:r>
              <a:rPr lang="en-US" sz="1800" b="1" dirty="0"/>
              <a:t>Most commonly applied </a:t>
            </a:r>
            <a:r>
              <a:rPr lang="en-US" sz="1800" dirty="0"/>
              <a:t>at 6.5 </a:t>
            </a:r>
            <a:r>
              <a:rPr lang="en-US" sz="1800" dirty="0" err="1"/>
              <a:t>fl</a:t>
            </a:r>
            <a:r>
              <a:rPr lang="en-US" sz="1800" dirty="0"/>
              <a:t> </a:t>
            </a:r>
            <a:r>
              <a:rPr lang="en-US" sz="1800" dirty="0" err="1"/>
              <a:t>oz</a:t>
            </a:r>
            <a:r>
              <a:rPr lang="en-US" sz="1800" dirty="0"/>
              <a:t>/cwt Labeled rate range 5.0 - 6.5 fl./oz./cwt.	</a:t>
            </a:r>
          </a:p>
          <a:p>
            <a:r>
              <a:rPr lang="en-US" sz="1800" dirty="0"/>
              <a:t>Tebuconazole, Metalaxyl &amp; Fludioxinil fungicides plus Imidacloprid insecticide. Same a.i.s as </a:t>
            </a:r>
            <a:r>
              <a:rPr lang="en-US" sz="1800" dirty="0" err="1"/>
              <a:t>Raxil</a:t>
            </a:r>
            <a:r>
              <a:rPr lang="en-US" sz="1800" dirty="0"/>
              <a:t>® MD, plus fludioxinil (equivalent to Maxim®) plus imidacloprid (Gaucho equivalent)</a:t>
            </a:r>
          </a:p>
          <a:p>
            <a:r>
              <a:rPr lang="en-US" sz="1800" b="1" dirty="0"/>
              <a:t>Most commonly applied </a:t>
            </a:r>
            <a:r>
              <a:rPr lang="en-US" sz="1800" dirty="0"/>
              <a:t>at 5.0 </a:t>
            </a:r>
            <a:r>
              <a:rPr lang="en-US" sz="1800" dirty="0" err="1"/>
              <a:t>fl</a:t>
            </a:r>
            <a:r>
              <a:rPr lang="en-US" sz="1800" dirty="0"/>
              <a:t> </a:t>
            </a:r>
            <a:r>
              <a:rPr lang="en-US" sz="1800" dirty="0" err="1"/>
              <a:t>oz</a:t>
            </a:r>
            <a:r>
              <a:rPr lang="en-US" sz="1800" dirty="0"/>
              <a:t>/cwt Labeled rate range 3.4 - 5.0 </a:t>
            </a:r>
            <a:r>
              <a:rPr lang="en-US" sz="1800" dirty="0" err="1"/>
              <a:t>fl</a:t>
            </a:r>
            <a:r>
              <a:rPr lang="en-US" sz="1800" dirty="0"/>
              <a:t> </a:t>
            </a:r>
            <a:r>
              <a:rPr lang="en-US" sz="1800" dirty="0" err="1"/>
              <a:t>oz</a:t>
            </a:r>
            <a:r>
              <a:rPr lang="en-US" sz="1800" dirty="0"/>
              <a:t>/cwt.	</a:t>
            </a:r>
          </a:p>
          <a:p>
            <a:endParaRPr lang="en-US" sz="1800" dirty="0"/>
          </a:p>
        </p:txBody>
      </p:sp>
      <p:pic>
        <p:nvPicPr>
          <p:cNvPr id="2052" name="Picture 4" descr="http://www.48days.com/wp-content/uploads/2015/06/Wheat-Field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8" t="-1282" r="75748" b="-1282"/>
          <a:stretch/>
        </p:blipFill>
        <p:spPr bwMode="auto">
          <a:xfrm>
            <a:off x="0" y="-88075"/>
            <a:ext cx="914400" cy="70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lovelandmediacenter.com/Logos/Focus%20Product%20Logos/DynaShield%5br%5d_Foothold%5br%5d_Virock%5br%5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80450"/>
            <a:ext cx="2579427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lovelandmediacenter.com/Logos/Focus%20Product%20Logos/DynaShield%5br%5d_Foothold%5br%5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268655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lovelandmediacenter.com/seedtreatment/seedtreatment_logos/DynaShield%5br%5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04800"/>
            <a:ext cx="2514600" cy="91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8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710236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118739"/>
              </p:ext>
            </p:extLst>
          </p:nvPr>
        </p:nvGraphicFramePr>
        <p:xfrm>
          <a:off x="562837" y="1719216"/>
          <a:ext cx="7956063" cy="497203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52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58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58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58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58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58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58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588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588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588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588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0974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Common Bunt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74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Dwarf Bunt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G-E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G-E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G-E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G-E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G-E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00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Flag Smut</a:t>
                      </a:r>
                    </a:p>
                    <a:p>
                      <a:pPr algn="ctr"/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74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Loose Smut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G-E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G-E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G-E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G-E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G-E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00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Pythium Seed Decay/ Seed</a:t>
                      </a:r>
                      <a:r>
                        <a:rPr lang="en-US" sz="900" b="1" baseline="0" dirty="0">
                          <a:solidFill>
                            <a:schemeClr val="tx1"/>
                          </a:solidFill>
                        </a:rPr>
                        <a:t> Damping Off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74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Common Root Rot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G-E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G-E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74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Fusarium Root Rot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74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Seed Decay</a:t>
                      </a:r>
                      <a:r>
                        <a:rPr lang="en-US" sz="900" b="1" baseline="0" dirty="0">
                          <a:solidFill>
                            <a:schemeClr val="tx1"/>
                          </a:solidFill>
                        </a:rPr>
                        <a:t> Fungi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G-E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G-E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74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Powdery Mildew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G-E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G-E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058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Leaf Rust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F-G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F-G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F-G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F-G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F-G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F-G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F-G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F-G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97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Stem</a:t>
                      </a:r>
                      <a:r>
                        <a:rPr lang="en-US" sz="900" b="1" baseline="0" dirty="0">
                          <a:solidFill>
                            <a:schemeClr val="tx1"/>
                          </a:solidFill>
                        </a:rPr>
                        <a:t> Rust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F-G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F-G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F-G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F-G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F-G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F-G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F-G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F-G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74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Strip Rust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74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Take All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974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Seedling</a:t>
                      </a:r>
                      <a:r>
                        <a:rPr lang="en-US" sz="900" b="1" baseline="0" dirty="0">
                          <a:solidFill>
                            <a:schemeClr val="tx1"/>
                          </a:solidFill>
                        </a:rPr>
                        <a:t> Bligh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P-G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P-G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974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Wireworm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 rot="18985006">
            <a:off x="4076456" y="914068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Dividend®</a:t>
            </a:r>
          </a:p>
        </p:txBody>
      </p:sp>
      <p:sp>
        <p:nvSpPr>
          <p:cNvPr id="12" name="TextBox 11"/>
          <p:cNvSpPr txBox="1"/>
          <p:nvPr/>
        </p:nvSpPr>
        <p:spPr>
          <a:xfrm rot="18985006">
            <a:off x="4609856" y="914067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Dividend Extreme®</a:t>
            </a:r>
          </a:p>
        </p:txBody>
      </p:sp>
      <p:sp>
        <p:nvSpPr>
          <p:cNvPr id="13" name="TextBox 12"/>
          <p:cNvSpPr txBox="1"/>
          <p:nvPr/>
        </p:nvSpPr>
        <p:spPr>
          <a:xfrm rot="18985006">
            <a:off x="5134266" y="892460"/>
            <a:ext cx="1589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CruiserMaxx® Cereals</a:t>
            </a:r>
          </a:p>
        </p:txBody>
      </p:sp>
      <p:sp>
        <p:nvSpPr>
          <p:cNvPr id="14" name="TextBox 13"/>
          <p:cNvSpPr txBox="1"/>
          <p:nvPr/>
        </p:nvSpPr>
        <p:spPr>
          <a:xfrm rot="18985006">
            <a:off x="5544844" y="588249"/>
            <a:ext cx="2480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Cruiser Maxx® Vibrance</a:t>
            </a:r>
            <a:r>
              <a:rPr lang="en-US" sz="1200" b="1" baseline="30000" dirty="0"/>
              <a:t>™</a:t>
            </a:r>
            <a:r>
              <a:rPr lang="en-US" sz="1200" b="1" dirty="0"/>
              <a:t> Cereals</a:t>
            </a:r>
            <a:endParaRPr lang="en-US" sz="1200" b="1" baseline="30000" dirty="0"/>
          </a:p>
        </p:txBody>
      </p:sp>
      <p:sp>
        <p:nvSpPr>
          <p:cNvPr id="16" name="TextBox 15"/>
          <p:cNvSpPr txBox="1"/>
          <p:nvPr/>
        </p:nvSpPr>
        <p:spPr>
          <a:xfrm rot="18985006">
            <a:off x="6286256" y="914068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Vbrance® Extreme</a:t>
            </a:r>
          </a:p>
        </p:txBody>
      </p:sp>
      <p:sp>
        <p:nvSpPr>
          <p:cNvPr id="17" name="TextBox 16"/>
          <p:cNvSpPr txBox="1"/>
          <p:nvPr/>
        </p:nvSpPr>
        <p:spPr>
          <a:xfrm rot="18985006">
            <a:off x="6810666" y="895457"/>
            <a:ext cx="1589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Stamina®</a:t>
            </a:r>
          </a:p>
        </p:txBody>
      </p:sp>
      <p:sp>
        <p:nvSpPr>
          <p:cNvPr id="18" name="TextBox 17"/>
          <p:cNvSpPr txBox="1"/>
          <p:nvPr/>
        </p:nvSpPr>
        <p:spPr>
          <a:xfrm rot="18985006">
            <a:off x="7353056" y="917943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Stamina® F3</a:t>
            </a:r>
          </a:p>
        </p:txBody>
      </p:sp>
      <p:sp>
        <p:nvSpPr>
          <p:cNvPr id="19" name="TextBox 18"/>
          <p:cNvSpPr txBox="1"/>
          <p:nvPr/>
        </p:nvSpPr>
        <p:spPr>
          <a:xfrm rot="18985006">
            <a:off x="7906903" y="895458"/>
            <a:ext cx="1589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EverGol® Energy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3400" y="249610"/>
            <a:ext cx="3863975" cy="94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chemeClr val="accent3">
                    <a:lumMod val="75000"/>
                  </a:schemeClr>
                </a:solidFill>
              </a:rPr>
              <a:t>CEREALS SEED TREATMENT </a:t>
            </a:r>
            <a:br>
              <a:rPr lang="en-US" sz="2800" b="1" baseline="300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800" b="1" baseline="30000" dirty="0">
                <a:solidFill>
                  <a:schemeClr val="accent3">
                    <a:lumMod val="75000"/>
                  </a:schemeClr>
                </a:solidFill>
              </a:rPr>
              <a:t>EFFICACY GUIDE</a:t>
            </a:r>
          </a:p>
          <a:p>
            <a:endParaRPr lang="en-US" dirty="0"/>
          </a:p>
        </p:txBody>
      </p:sp>
      <p:pic>
        <p:nvPicPr>
          <p:cNvPr id="22" name="Picture 2" descr="http://www.lovelandmediacenter.com/Logos/Focus%20Product%20Logos/DynaShield%5br%5d_Foothold%5br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0000">
            <a:off x="1840028" y="968461"/>
            <a:ext cx="1124856" cy="3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lovelandmediacenter.com/Logos/Focus%20Product%20Logos/DynaShield%5br%5d_Foothold%5br%5d_Virock%5br%5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0000">
            <a:off x="2360422" y="973150"/>
            <a:ext cx="1188720" cy="37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ww.lovelandmediacenter.com/Logos/Focus%20Product%20Logos/DynaShield%5br%5d_Imidacloprid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0000">
            <a:off x="3576524" y="1056614"/>
            <a:ext cx="914400" cy="3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www.lovelandmediacenter.com/Logos/Focus%20Product%20Logos/DynaShield%5br%5d_Metalaxy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0000">
            <a:off x="2968386" y="1058817"/>
            <a:ext cx="914400" cy="39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033571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090399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90600" y="2895600"/>
            <a:ext cx="7467600" cy="2849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Unique soybean seed treatment containing:</a:t>
            </a:r>
          </a:p>
          <a:p>
            <a:pPr lvl="1"/>
            <a:r>
              <a:rPr lang="en-US" b="1" dirty="0">
                <a:solidFill>
                  <a:srgbClr val="008444"/>
                </a:solidFill>
              </a:rPr>
              <a:t>   Dyna-Start™ Soybean Inoculant</a:t>
            </a:r>
          </a:p>
          <a:p>
            <a:pPr lvl="1"/>
            <a:r>
              <a:rPr lang="en-US" b="1" dirty="0">
                <a:solidFill>
                  <a:srgbClr val="008444"/>
                </a:solidFill>
              </a:rPr>
              <a:t>   Dyna-Start™ Extender Liquid </a:t>
            </a:r>
          </a:p>
          <a:p>
            <a:pPr lvl="1"/>
            <a:r>
              <a:rPr lang="en-US" dirty="0"/>
              <a:t>                               Seed Treatment</a:t>
            </a:r>
          </a:p>
        </p:txBody>
      </p:sp>
      <p:pic>
        <p:nvPicPr>
          <p:cNvPr id="7" name="Picture 2" descr="http://www.lovelandmediacenter.com/Logos/Focus%20Product%20Logos/Consensus%5br%5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33" y="4397987"/>
            <a:ext cx="2390067" cy="6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01070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88720" y="1600200"/>
            <a:ext cx="1828800" cy="1371600"/>
            <a:chOff x="1188720" y="1600200"/>
            <a:chExt cx="1828800" cy="1371600"/>
          </a:xfrm>
        </p:grpSpPr>
        <p:pic>
          <p:nvPicPr>
            <p:cNvPr id="5" name="Picture 7" descr="\\COLOVRVPFS01\Home$\marobinson\My Documents\Seed Treatment\Consensus\Consensus charts photos\Consensus Hannibal MO Treated 2012.jpg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720" y="1600200"/>
              <a:ext cx="1828800" cy="13716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342047" y="2057400"/>
              <a:ext cx="1401153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Soybeans</a:t>
              </a:r>
            </a:p>
          </p:txBody>
        </p:sp>
      </p:grpSp>
      <p:pic>
        <p:nvPicPr>
          <p:cNvPr id="7" name="Picture 2" descr="http://www.lovelandmediacenter.com/seedtreatment/seedtreatment_logos/EQUITY%5br%5dVI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87" y="3140063"/>
            <a:ext cx="1828800" cy="43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lovelandmediacenter.com/seedtreatment/seedtreatment_logos/Dyna-Shield_CONQUE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69541"/>
            <a:ext cx="1599273" cy="47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lovelandmediacenter.com/seedtreatment/seedtreatment_logos/Dyna-Start%5br%5dPB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84" y="4671906"/>
            <a:ext cx="2286000" cy="28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429000" y="1447800"/>
            <a:ext cx="2286000" cy="4572000"/>
            <a:chOff x="3429000" y="1447800"/>
            <a:chExt cx="2286000" cy="4572000"/>
          </a:xfrm>
        </p:grpSpPr>
        <p:sp>
          <p:nvSpPr>
            <p:cNvPr id="16" name="Rectangle 15"/>
            <p:cNvSpPr/>
            <p:nvPr/>
          </p:nvSpPr>
          <p:spPr>
            <a:xfrm>
              <a:off x="3429000" y="1447800"/>
              <a:ext cx="2286000" cy="4572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657600" y="1611086"/>
              <a:ext cx="1828800" cy="1371600"/>
              <a:chOff x="3657600" y="1611086"/>
              <a:chExt cx="1828800" cy="1371600"/>
            </a:xfrm>
          </p:grpSpPr>
          <p:pic>
            <p:nvPicPr>
              <p:cNvPr id="13" name="Picture 12" descr="https://watersag.com/wp-content/uploads/2014/03/shutterstock_109600931.jpg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7600" y="1611086"/>
                <a:ext cx="1828800" cy="1371600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4165605" y="2057400"/>
                <a:ext cx="787395" cy="461665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Corn</a:t>
                </a: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6" y="3204954"/>
            <a:ext cx="1556656" cy="46862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96000" y="1630180"/>
            <a:ext cx="1828800" cy="1371600"/>
            <a:chOff x="6096000" y="1630180"/>
            <a:chExt cx="1828800" cy="1371600"/>
          </a:xfrm>
        </p:grpSpPr>
        <p:pic>
          <p:nvPicPr>
            <p:cNvPr id="24" name="Picture 23"/>
            <p:cNvPicPr>
              <a:picLocks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5000" contras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" t="33433" r="53360" b="-116"/>
            <a:stretch/>
          </p:blipFill>
          <p:spPr>
            <a:xfrm>
              <a:off x="6096000" y="1630180"/>
              <a:ext cx="1828800" cy="13716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0" name="TextBox 19"/>
            <p:cNvSpPr txBox="1"/>
            <p:nvPr/>
          </p:nvSpPr>
          <p:spPr>
            <a:xfrm>
              <a:off x="6407937" y="2052935"/>
              <a:ext cx="1212063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Peanuts</a:t>
              </a:r>
            </a:p>
          </p:txBody>
        </p:sp>
      </p:grpSp>
      <p:pic>
        <p:nvPicPr>
          <p:cNvPr id="5122" name="Picture 2" descr="http://www.lovelandmediacenter.com/seedtreatment/seedtreatment_logos/Dyna-Start%5br%5d_MAX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20" y="3145966"/>
            <a:ext cx="1690557" cy="47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Seed Treatments by Crop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10600" y="64286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04702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2977"/>
            <a:ext cx="8229600" cy="497855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8444"/>
                </a:solidFill>
              </a:rPr>
              <a:t>Dyna-Start™ Soybean Inoculant</a:t>
            </a:r>
          </a:p>
          <a:p>
            <a:pPr lvl="1"/>
            <a:r>
              <a:rPr lang="pl-PL" sz="2400" dirty="0"/>
              <a:t> </a:t>
            </a:r>
            <a:r>
              <a:rPr lang="en-US" sz="2400" dirty="0"/>
              <a:t>1 x </a:t>
            </a:r>
            <a:r>
              <a:rPr lang="pl-PL" sz="2400" dirty="0"/>
              <a:t>10</a:t>
            </a:r>
            <a:r>
              <a:rPr lang="pl-PL" sz="1100" baseline="30000" dirty="0"/>
              <a:t>10</a:t>
            </a:r>
            <a:r>
              <a:rPr lang="pl-PL" sz="1100" dirty="0"/>
              <a:t> </a:t>
            </a:r>
            <a:r>
              <a:rPr lang="pl-PL" sz="2400" dirty="0"/>
              <a:t>cfu/ml </a:t>
            </a:r>
            <a:r>
              <a:rPr lang="pl-PL" sz="2400" i="1" dirty="0"/>
              <a:t>Bradyrhizobium</a:t>
            </a:r>
            <a:r>
              <a:rPr lang="en-US" sz="2400" i="1" dirty="0"/>
              <a:t> japonicum</a:t>
            </a:r>
          </a:p>
          <a:p>
            <a:pPr marL="457200" lvl="1" indent="0">
              <a:buNone/>
            </a:pPr>
            <a:r>
              <a:rPr lang="en-US" sz="2400" dirty="0"/>
              <a:t>	= 1.2 million rhizobia/seed</a:t>
            </a:r>
          </a:p>
          <a:p>
            <a:r>
              <a:rPr lang="en-US" sz="2800" b="1" dirty="0">
                <a:solidFill>
                  <a:srgbClr val="008444"/>
                </a:solidFill>
              </a:rPr>
              <a:t>Dyna-Start™ Extender Liquid</a:t>
            </a:r>
          </a:p>
          <a:p>
            <a:pPr lvl="1"/>
            <a:r>
              <a:rPr lang="en-US" sz="2400" dirty="0"/>
              <a:t>Enhanced inoculant viability on the seed</a:t>
            </a:r>
          </a:p>
          <a:p>
            <a:endParaRPr lang="en-US" dirty="0"/>
          </a:p>
          <a:p>
            <a:pPr marL="800100" lvl="3" indent="-342900"/>
            <a:r>
              <a:rPr lang="en-US" sz="2400" dirty="0"/>
              <a:t>EPA-Registered  plant growth regulator</a:t>
            </a:r>
          </a:p>
          <a:p>
            <a:r>
              <a:rPr lang="en-US" sz="2800" dirty="0"/>
              <a:t>Low 1.9 </a:t>
            </a:r>
            <a:r>
              <a:rPr lang="en-US" sz="2800" dirty="0" err="1"/>
              <a:t>oz</a:t>
            </a:r>
            <a:r>
              <a:rPr lang="en-US" sz="2800" dirty="0"/>
              <a:t>/100 </a:t>
            </a:r>
            <a:r>
              <a:rPr lang="en-US" sz="2800" dirty="0" err="1"/>
              <a:t>lbs</a:t>
            </a:r>
            <a:r>
              <a:rPr lang="en-US" sz="2800" dirty="0"/>
              <a:t> application rate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endParaRPr lang="en-US" sz="2400" dirty="0"/>
          </a:p>
          <a:p>
            <a:endParaRPr lang="en-US" sz="2800" dirty="0"/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6552"/>
            <a:ext cx="4087318" cy="5029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6860" y="27080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                       </a:t>
            </a:r>
            <a:r>
              <a:rPr lang="en-US" sz="4000" b="1" dirty="0"/>
              <a:t>Features</a:t>
            </a:r>
          </a:p>
        </p:txBody>
      </p:sp>
      <p:pic>
        <p:nvPicPr>
          <p:cNvPr id="6" name="Picture 2" descr="http://www.lovelandmediacenter.com/Logos/Focus%20Product%20Logos/Consensus%5br%5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3876675"/>
            <a:ext cx="2390067" cy="6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08902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Why use an inoculant?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>
            <a:noAutofit/>
          </a:bodyPr>
          <a:lstStyle/>
          <a:p>
            <a:r>
              <a:rPr lang="en-US" sz="2400" dirty="0"/>
              <a:t>Ensure </a:t>
            </a:r>
            <a:r>
              <a:rPr lang="en-US" sz="2400" b="1" dirty="0">
                <a:solidFill>
                  <a:srgbClr val="008444"/>
                </a:solidFill>
              </a:rPr>
              <a:t>optimized nitrogen-fixing </a:t>
            </a:r>
            <a:r>
              <a:rPr lang="en-US" sz="2400" dirty="0"/>
              <a:t>nodulation to allow a crop to achieve its full genetic potential </a:t>
            </a:r>
          </a:p>
          <a:p>
            <a:endParaRPr lang="en-US" sz="1400" dirty="0"/>
          </a:p>
          <a:p>
            <a:r>
              <a:rPr lang="en-US" sz="2400" dirty="0"/>
              <a:t>A </a:t>
            </a:r>
            <a:r>
              <a:rPr lang="en-US" sz="2400" b="1" dirty="0">
                <a:solidFill>
                  <a:srgbClr val="008444"/>
                </a:solidFill>
              </a:rPr>
              <a:t>70 bushel soybean crop </a:t>
            </a:r>
            <a:r>
              <a:rPr lang="en-US" sz="2400" dirty="0"/>
              <a:t>requires nearly </a:t>
            </a:r>
            <a:r>
              <a:rPr lang="en-US" sz="2400" b="1" dirty="0">
                <a:solidFill>
                  <a:srgbClr val="008444"/>
                </a:solidFill>
              </a:rPr>
              <a:t>300 pounds</a:t>
            </a:r>
            <a:r>
              <a:rPr lang="en-US" sz="2400" dirty="0"/>
              <a:t> of nitrogen per acre </a:t>
            </a:r>
          </a:p>
          <a:p>
            <a:endParaRPr lang="en-US" sz="1400" dirty="0"/>
          </a:p>
          <a:p>
            <a:r>
              <a:rPr lang="en-US" sz="2400" dirty="0"/>
              <a:t>The </a:t>
            </a:r>
            <a:r>
              <a:rPr lang="en-US" sz="2400" b="1" dirty="0">
                <a:solidFill>
                  <a:srgbClr val="008444"/>
                </a:solidFill>
              </a:rPr>
              <a:t>most efficient </a:t>
            </a:r>
            <a:r>
              <a:rPr lang="en-US" sz="2400" dirty="0"/>
              <a:t>method of providing this N need is through the </a:t>
            </a:r>
            <a:r>
              <a:rPr lang="en-US" sz="2400" b="1" dirty="0">
                <a:solidFill>
                  <a:srgbClr val="008444"/>
                </a:solidFill>
              </a:rPr>
              <a:t>biological fixation </a:t>
            </a:r>
            <a:r>
              <a:rPr lang="en-US" sz="2400" dirty="0"/>
              <a:t>process that occurs within the </a:t>
            </a:r>
            <a:r>
              <a:rPr lang="en-US" sz="2400" b="1" dirty="0">
                <a:solidFill>
                  <a:srgbClr val="008444"/>
                </a:solidFill>
              </a:rPr>
              <a:t>soybean nodules 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405904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Three components provide complementary modes of action </a:t>
            </a:r>
          </a:p>
          <a:p>
            <a:pPr marL="0" indent="0">
              <a:buNone/>
            </a:pPr>
            <a:endParaRPr lang="en-US" sz="600" dirty="0"/>
          </a:p>
          <a:p>
            <a:r>
              <a:rPr lang="en-US" sz="2400" b="1" dirty="0">
                <a:solidFill>
                  <a:srgbClr val="007A37"/>
                </a:solidFill>
              </a:rPr>
              <a:t>Chitosan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creates faster germination through increased utilization of seed storage nutrients </a:t>
            </a:r>
          </a:p>
          <a:p>
            <a:endParaRPr lang="en-US" sz="600" dirty="0"/>
          </a:p>
          <a:p>
            <a:r>
              <a:rPr lang="en-US" sz="2400" b="1" dirty="0">
                <a:solidFill>
                  <a:srgbClr val="007A37"/>
                </a:solidFill>
              </a:rPr>
              <a:t>Salicylic Acid </a:t>
            </a:r>
            <a:r>
              <a:rPr lang="en-US" sz="2400" dirty="0"/>
              <a:t>provides SAR (Systemic Acquired Resistance) to trigger a seedling’s natural defenses against pathogens, allowing greater plant vigor and survivability </a:t>
            </a:r>
          </a:p>
          <a:p>
            <a:endParaRPr lang="en-US" sz="600" dirty="0"/>
          </a:p>
          <a:p>
            <a:r>
              <a:rPr lang="en-US" sz="2400" b="1" dirty="0">
                <a:solidFill>
                  <a:srgbClr val="007A37"/>
                </a:solidFill>
              </a:rPr>
              <a:t>Indole-3-butyric acid (IBA) </a:t>
            </a:r>
            <a:r>
              <a:rPr lang="en-US" sz="2400" dirty="0"/>
              <a:t>can promote the development of lateral roots and root hairs, for enhanced water and soil nutrient absorption </a:t>
            </a:r>
          </a:p>
          <a:p>
            <a:endParaRPr lang="en-US" sz="2400" dirty="0"/>
          </a:p>
        </p:txBody>
      </p:sp>
      <p:pic>
        <p:nvPicPr>
          <p:cNvPr id="4" name="Picture 2" descr="http://www.lovelandmediacenter.com/Logos/Focus%20Product%20Logos/Consensus%5br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42900"/>
            <a:ext cx="3324308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What does                               do?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6730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50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                     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0950" y="1752600"/>
            <a:ext cx="441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Faster germination &amp; root development</a:t>
            </a:r>
          </a:p>
          <a:p>
            <a:endParaRPr lang="en-US" sz="600" dirty="0"/>
          </a:p>
          <a:p>
            <a:r>
              <a:rPr lang="en-US" sz="2400" dirty="0"/>
              <a:t>Plant stress protection</a:t>
            </a:r>
          </a:p>
          <a:p>
            <a:endParaRPr lang="en-US" sz="600" dirty="0"/>
          </a:p>
          <a:p>
            <a:r>
              <a:rPr lang="en-US" sz="2400" dirty="0"/>
              <a:t>Superior nitrogen fixation for yield potential</a:t>
            </a:r>
          </a:p>
          <a:p>
            <a:endParaRPr lang="en-US" sz="600" dirty="0"/>
          </a:p>
          <a:p>
            <a:r>
              <a:rPr lang="en-US" sz="2400" dirty="0"/>
              <a:t>Minimized bridging</a:t>
            </a:r>
          </a:p>
          <a:p>
            <a:endParaRPr lang="en-US" sz="600" dirty="0"/>
          </a:p>
          <a:p>
            <a:r>
              <a:rPr lang="en-US" sz="2400" dirty="0"/>
              <a:t>Flexibility in planting timing</a:t>
            </a:r>
          </a:p>
        </p:txBody>
      </p:sp>
      <p:pic>
        <p:nvPicPr>
          <p:cNvPr id="6149" name="Picture 5" descr="\\COLOVRVPFS01\Home$\marobinson\My Documents\My Pictures\Consensus Soybeans nodules Drew Parker 2013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-13333" r="-10158" b="13333"/>
          <a:stretch/>
        </p:blipFill>
        <p:spPr bwMode="auto">
          <a:xfrm>
            <a:off x="469391" y="3002279"/>
            <a:ext cx="3493009" cy="261975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COLOVRVPFS01\Home$\marobinson\My Documents\Consensus\Consensus Sb Seedlings Moor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20" y="1386840"/>
            <a:ext cx="3106980" cy="207337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6552"/>
            <a:ext cx="4087318" cy="502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32307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46005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838200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Untreated </a:t>
            </a:r>
          </a:p>
          <a:p>
            <a:r>
              <a:rPr lang="en-US" b="1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879109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35029" y="1115199"/>
            <a:ext cx="21133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+ Rhizobia inoculant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46005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93" b="5193"/>
          <a:stretch/>
        </p:blipFill>
        <p:spPr bwMode="auto">
          <a:xfrm>
            <a:off x="4343400" y="-173800"/>
            <a:ext cx="484822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838200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Untreated </a:t>
            </a:r>
          </a:p>
          <a:p>
            <a:r>
              <a:rPr lang="en-US" b="1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3352800"/>
            <a:ext cx="41654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+ Rhizobia alone:  </a:t>
            </a:r>
          </a:p>
          <a:p>
            <a:pPr algn="ct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Nitrogen fixation, deep green color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2896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10895" y="4128832"/>
            <a:ext cx="2639091" cy="646331"/>
            <a:chOff x="910895" y="4128832"/>
            <a:chExt cx="2639091" cy="646331"/>
          </a:xfrm>
        </p:grpSpPr>
        <p:pic>
          <p:nvPicPr>
            <p:cNvPr id="11" name="Picture 2" descr="http://www.lovelandmediacenter.com/Logos/Focus%20Product%20Logos/Consensus%5br%5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4185145"/>
              <a:ext cx="2254586" cy="568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910895" y="4128832"/>
              <a:ext cx="5850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46005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p Arrow 1"/>
          <p:cNvSpPr/>
          <p:nvPr/>
        </p:nvSpPr>
        <p:spPr>
          <a:xfrm>
            <a:off x="4726873" y="3888175"/>
            <a:ext cx="228600" cy="2438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838200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Untreated </a:t>
            </a:r>
          </a:p>
          <a:p>
            <a:r>
              <a:rPr lang="en-US" b="1" dirty="0">
                <a:solidFill>
                  <a:schemeClr val="bg1"/>
                </a:solidFill>
              </a:rPr>
              <a:t>Control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95000" y="3324225"/>
            <a:ext cx="4686300" cy="3609975"/>
            <a:chOff x="-91440" y="3264725"/>
            <a:chExt cx="4686300" cy="3609975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57" r="2257"/>
            <a:stretch/>
          </p:blipFill>
          <p:spPr bwMode="auto">
            <a:xfrm>
              <a:off x="-91440" y="3264725"/>
              <a:ext cx="4686300" cy="360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http://www.lovelandmediacenter.com/Logos/Focus%20Product%20Logos/Consensus%5br%5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81" y="5249223"/>
              <a:ext cx="1475667" cy="37207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953000" y="4419600"/>
            <a:ext cx="2743200" cy="1015663"/>
            <a:chOff x="4953000" y="4419600"/>
            <a:chExt cx="2438400" cy="1015663"/>
          </a:xfrm>
        </p:grpSpPr>
        <p:sp>
          <p:nvSpPr>
            <p:cNvPr id="4" name="TextBox 3"/>
            <p:cNvSpPr txBox="1"/>
            <p:nvPr/>
          </p:nvSpPr>
          <p:spPr>
            <a:xfrm>
              <a:off x="4953000" y="4419600"/>
              <a:ext cx="2438400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2"/>
                  </a:solidFill>
                </a:rPr>
                <a:t>+                             alone: Plant growth stimulation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216" y="4419600"/>
              <a:ext cx="1322907" cy="334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33397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7" r="2257"/>
          <a:stretch/>
        </p:blipFill>
        <p:spPr bwMode="auto">
          <a:xfrm>
            <a:off x="-91440" y="3264725"/>
            <a:ext cx="46863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33" b="4933"/>
          <a:stretch/>
        </p:blipFill>
        <p:spPr bwMode="auto">
          <a:xfrm>
            <a:off x="4267200" y="-182880"/>
            <a:ext cx="484822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46005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425" y="3207450"/>
            <a:ext cx="46767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019800"/>
            <a:ext cx="4087318" cy="502920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bg1"/>
            </a:glow>
          </a:effectLst>
        </p:spPr>
      </p:pic>
      <p:sp>
        <p:nvSpPr>
          <p:cNvPr id="3" name="Curved Right Arrow 2"/>
          <p:cNvSpPr/>
          <p:nvPr/>
        </p:nvSpPr>
        <p:spPr>
          <a:xfrm>
            <a:off x="4295900" y="2907475"/>
            <a:ext cx="885700" cy="1909825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2912032"/>
            <a:ext cx="99822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Rhizobia</a:t>
            </a:r>
          </a:p>
        </p:txBody>
      </p:sp>
      <p:sp>
        <p:nvSpPr>
          <p:cNvPr id="5" name="Curved Down Arrow 4"/>
          <p:cNvSpPr/>
          <p:nvPr/>
        </p:nvSpPr>
        <p:spPr>
          <a:xfrm>
            <a:off x="2844892" y="3981120"/>
            <a:ext cx="2286000" cy="836263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2" descr="http://www.lovelandmediacenter.com/Logos/Focus%20Product%20Logos/Consensus%5br%5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888" y="4466845"/>
            <a:ext cx="1475667" cy="37207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alpha val="9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04800" y="838200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Untreated </a:t>
            </a:r>
          </a:p>
          <a:p>
            <a:r>
              <a:rPr lang="en-US" b="1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13695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                            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</a:rPr>
              <a:t>Peanut</a:t>
            </a:r>
            <a:r>
              <a:rPr lang="en-US" sz="4000" dirty="0"/>
              <a:t> </a:t>
            </a:r>
            <a:r>
              <a:rPr lang="en-US" sz="4000" b="0" dirty="0"/>
              <a:t>Inoculant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LCO Promoter Technology</a:t>
            </a:r>
            <a:r>
              <a:rPr lang="en-US" sz="2800" i="1" dirty="0"/>
              <a:t>® </a:t>
            </a:r>
            <a:r>
              <a:rPr lang="en-US" sz="2800" dirty="0"/>
              <a:t>that enhances natural growth processes :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Advanced emergence producing healthier, faster developing plants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Earlier and increased nodule development for improved nitrogen fixation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Earlier fruit set reduces the risk of temperature related damage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Increased yield and grade for improved return on investment</a:t>
            </a:r>
          </a:p>
          <a:p>
            <a:endParaRPr lang="en-US" sz="2400" dirty="0"/>
          </a:p>
        </p:txBody>
      </p:sp>
      <p:pic>
        <p:nvPicPr>
          <p:cNvPr id="4" name="Picture 3" descr="DYNA-START(r) MA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69223"/>
            <a:ext cx="3505200" cy="973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17743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633319517"/>
              </p:ext>
            </p:extLst>
          </p:nvPr>
        </p:nvGraphicFramePr>
        <p:xfrm>
          <a:off x="838200" y="1397000"/>
          <a:ext cx="7696200" cy="523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8"/>
          <p:cNvSpPr txBox="1">
            <a:spLocks/>
          </p:cNvSpPr>
          <p:nvPr/>
        </p:nvSpPr>
        <p:spPr>
          <a:xfrm>
            <a:off x="5410200" y="1676400"/>
            <a:ext cx="2895600" cy="6268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Multi-year performance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2003-2011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31636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Yield</a:t>
            </a:r>
          </a:p>
          <a:p>
            <a:r>
              <a:rPr lang="en-US" dirty="0"/>
              <a:t>Lbs/A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                            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</a:rPr>
              <a:t>Peanut</a:t>
            </a:r>
            <a:r>
              <a:rPr lang="en-US" sz="4000" dirty="0"/>
              <a:t> </a:t>
            </a:r>
            <a:r>
              <a:rPr lang="en-US" sz="4000" b="0" dirty="0"/>
              <a:t>Inoculant</a:t>
            </a:r>
            <a:endParaRPr lang="en-US" b="0" dirty="0"/>
          </a:p>
        </p:txBody>
      </p:sp>
      <p:pic>
        <p:nvPicPr>
          <p:cNvPr id="12" name="Picture 11" descr="DYNA-START(r) MA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69223"/>
            <a:ext cx="3505200" cy="9737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168986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385458" y="1447800"/>
            <a:ext cx="2362200" cy="4572000"/>
            <a:chOff x="3385458" y="1447800"/>
            <a:chExt cx="2362200" cy="4572000"/>
          </a:xfrm>
        </p:grpSpPr>
        <p:sp>
          <p:nvSpPr>
            <p:cNvPr id="15" name="Rectangle 14"/>
            <p:cNvSpPr/>
            <p:nvPr/>
          </p:nvSpPr>
          <p:spPr>
            <a:xfrm>
              <a:off x="3385458" y="1447800"/>
              <a:ext cx="2362200" cy="4572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657600" y="1600200"/>
              <a:ext cx="1828800" cy="1371600"/>
              <a:chOff x="487724" y="2845011"/>
              <a:chExt cx="1828800" cy="1371600"/>
            </a:xfrm>
          </p:grpSpPr>
          <p:pic>
            <p:nvPicPr>
              <p:cNvPr id="4113" name="Picture 17"/>
              <p:cNvPicPr>
                <a:picLocks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724" y="2845011"/>
                <a:ext cx="1828800" cy="137160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853302" y="3302211"/>
                <a:ext cx="1051698" cy="461665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Cotton</a:t>
                </a:r>
              </a:p>
            </p:txBody>
          </p:sp>
        </p:grp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Seed Treatments by Crop</a:t>
            </a:r>
          </a:p>
        </p:txBody>
      </p:sp>
      <p:pic>
        <p:nvPicPr>
          <p:cNvPr id="9" name="Picture 4" descr="http://www.lovelandmediacenter.com/seedtreatment/seedtreatment_logos/Awaken%5br%5d_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096" y="3341914"/>
            <a:ext cx="1488904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://www.lovelandmediacenter.com/seedtreatment/seedtreatment_logos/DynaShield%5br%5d_Imidacloprid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689" y="4065552"/>
            <a:ext cx="1514475" cy="65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www.lovelandmediacenter.com/seedtreatment/seedtreatment_logos/DynaShield%5br%5d_Fludioxoni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065" y="3276600"/>
            <a:ext cx="1309688" cy="61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4267200"/>
            <a:ext cx="1733550" cy="50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188720" y="1600200"/>
            <a:ext cx="1828800" cy="1371600"/>
            <a:chOff x="475106" y="1411706"/>
            <a:chExt cx="1828800" cy="13716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106" y="1411706"/>
              <a:ext cx="1828800" cy="137160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32160" y="1868906"/>
              <a:ext cx="1040991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Wheat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43600" y="1614520"/>
            <a:ext cx="1828800" cy="1371600"/>
            <a:chOff x="468086" y="4495800"/>
            <a:chExt cx="1828800" cy="1371600"/>
          </a:xfrm>
        </p:grpSpPr>
        <p:pic>
          <p:nvPicPr>
            <p:cNvPr id="4105" name="Picture 9" descr="Related image"/>
            <p:cNvPicPr>
              <a:picLocks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86" y="4495800"/>
              <a:ext cx="1828800" cy="13716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38096" y="4938680"/>
              <a:ext cx="1310552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Potatoes</a:t>
              </a:r>
            </a:p>
          </p:txBody>
        </p:sp>
      </p:grpSp>
      <p:pic>
        <p:nvPicPr>
          <p:cNvPr id="4100" name="Picture 4" descr="http://www.lovelandmediacenter.com/seedtreatment/seedtreatment_logos/Awaken%5br%5d_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399" y="3331027"/>
            <a:ext cx="1488905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lovelandmediacenter.com/seedtreatment/seedtreatment_logos/DynaShield%5br%5d_Foothold%5br%5d_Virock%5br%5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24" y="4768759"/>
            <a:ext cx="1771650" cy="56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3" y="4038600"/>
            <a:ext cx="1649101" cy="4429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10600" y="64286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18902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1000"/>
            <a:ext cx="2971800" cy="71341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371600" y="1447800"/>
            <a:ext cx="7696200" cy="4267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Five-way</a:t>
            </a:r>
            <a:r>
              <a:rPr lang="en-US" sz="2400" dirty="0"/>
              <a:t> formulation of:</a:t>
            </a:r>
          </a:p>
          <a:p>
            <a:pPr lvl="1"/>
            <a:r>
              <a:rPr lang="en-US" sz="2000" dirty="0"/>
              <a:t>Cruiser® (thiamethoxam) insecticide</a:t>
            </a:r>
          </a:p>
          <a:p>
            <a:pPr lvl="1"/>
            <a:r>
              <a:rPr lang="en-US" sz="2000" dirty="0"/>
              <a:t>Apron® XL (mefenoxam) fungicide</a:t>
            </a:r>
          </a:p>
          <a:p>
            <a:pPr lvl="1"/>
            <a:r>
              <a:rPr lang="en-US" sz="2000" dirty="0" err="1"/>
              <a:t>Maxxim</a:t>
            </a:r>
            <a:r>
              <a:rPr lang="en-US" sz="2000" dirty="0"/>
              <a:t>® (</a:t>
            </a:r>
            <a:r>
              <a:rPr lang="en-US" sz="2000" dirty="0" err="1"/>
              <a:t>fludioxonil</a:t>
            </a:r>
            <a:r>
              <a:rPr lang="en-US" sz="2000" dirty="0"/>
              <a:t>) fungicide</a:t>
            </a:r>
          </a:p>
          <a:p>
            <a:pPr lvl="1"/>
            <a:r>
              <a:rPr lang="en-US" sz="2000" dirty="0" err="1"/>
              <a:t>Mertect</a:t>
            </a:r>
            <a:r>
              <a:rPr lang="en-US" sz="2000" dirty="0"/>
              <a:t>® (thiabendazole) fungicide</a:t>
            </a:r>
            <a:endParaRPr lang="en-US" sz="2400" i="1" dirty="0"/>
          </a:p>
          <a:p>
            <a:pPr lvl="1"/>
            <a:r>
              <a:rPr lang="en-US" sz="2000" dirty="0"/>
              <a:t>Vibrance® (sedaxane) fungicide</a:t>
            </a:r>
          </a:p>
          <a:p>
            <a:pPr lvl="2"/>
            <a:r>
              <a:rPr lang="en-US" sz="1400" dirty="0"/>
              <a:t>New SDHI category chemistry</a:t>
            </a:r>
          </a:p>
          <a:p>
            <a:pPr lvl="2"/>
            <a:r>
              <a:rPr lang="en-US" sz="1400" dirty="0"/>
              <a:t>“Best in class Rhizoctonia control”</a:t>
            </a:r>
          </a:p>
          <a:p>
            <a:pPr lvl="2"/>
            <a:r>
              <a:rPr lang="en-US" sz="1400" dirty="0"/>
              <a:t>Additional mode of action for resistance management</a:t>
            </a:r>
          </a:p>
          <a:p>
            <a:pPr lvl="2"/>
            <a:r>
              <a:rPr lang="en-US" sz="1400" dirty="0"/>
              <a:t>Healthier, stronger stems and foliage for stress resistance</a:t>
            </a:r>
          </a:p>
          <a:p>
            <a:r>
              <a:rPr lang="en-US" sz="2400" dirty="0"/>
              <a:t>“VIP” = CruiserMaxx® Vibrance </a:t>
            </a:r>
            <a:r>
              <a:rPr lang="en-US" sz="2400" i="1" dirty="0"/>
              <a:t>plus</a:t>
            </a:r>
            <a:r>
              <a:rPr lang="en-US" sz="2400" dirty="0"/>
              <a:t> TBZ (thiabendazole)</a:t>
            </a:r>
          </a:p>
          <a:p>
            <a:pPr lvl="1"/>
            <a:r>
              <a:rPr lang="en-US" sz="2000" dirty="0"/>
              <a:t>Phomopsis control</a:t>
            </a:r>
          </a:p>
          <a:p>
            <a:pPr lvl="1"/>
            <a:r>
              <a:rPr lang="en-US" sz="2000" dirty="0"/>
              <a:t>Additional fusarium activity</a:t>
            </a:r>
            <a:endParaRPr lang="en-US" sz="1600" dirty="0"/>
          </a:p>
          <a:p>
            <a:pPr lvl="1"/>
            <a:endParaRPr lang="en-US" sz="2400" dirty="0"/>
          </a:p>
          <a:p>
            <a:pPr lvl="1"/>
            <a:endParaRPr lang="en-US" sz="1800" dirty="0"/>
          </a:p>
        </p:txBody>
      </p:sp>
      <p:pic>
        <p:nvPicPr>
          <p:cNvPr id="7" name="Picture 2" descr="http://blog.machinefinder.com/wp-content/uploads/2014/04/iStock_000013954659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" t="125" r="90629" b="125"/>
          <a:stretch/>
        </p:blipFill>
        <p:spPr bwMode="auto">
          <a:xfrm>
            <a:off x="0" y="0"/>
            <a:ext cx="91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4400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60687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828800"/>
            <a:ext cx="47244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Packaging:  15 gal kegs</a:t>
            </a:r>
          </a:p>
          <a:p>
            <a:r>
              <a:rPr lang="en-US" sz="2400" dirty="0"/>
              <a:t>Rate:  1.38 </a:t>
            </a:r>
            <a:r>
              <a:rPr lang="en-US" sz="2400" dirty="0" err="1"/>
              <a:t>fl</a:t>
            </a:r>
            <a:r>
              <a:rPr lang="en-US" sz="2400" dirty="0"/>
              <a:t> </a:t>
            </a:r>
            <a:r>
              <a:rPr lang="en-US" sz="2400" dirty="0" err="1"/>
              <a:t>oz</a:t>
            </a:r>
            <a:r>
              <a:rPr lang="en-US" sz="2400" dirty="0"/>
              <a:t>/140K seeds</a:t>
            </a:r>
          </a:p>
          <a:p>
            <a:r>
              <a:rPr lang="en-US" sz="2400" dirty="0"/>
              <a:t>15 gal keg treats 1,391 units </a:t>
            </a:r>
          </a:p>
          <a:p>
            <a:r>
              <a:rPr lang="en-US" sz="2400" dirty="0"/>
              <a:t>Pre-colored </a:t>
            </a:r>
            <a:r>
              <a:rPr lang="en-US" sz="2400" b="1" dirty="0">
                <a:solidFill>
                  <a:srgbClr val="FF0000"/>
                </a:solidFill>
              </a:rPr>
              <a:t>RED</a:t>
            </a:r>
          </a:p>
          <a:p>
            <a:endParaRPr lang="en-US" sz="2400" dirty="0"/>
          </a:p>
        </p:txBody>
      </p:sp>
      <p:pic>
        <p:nvPicPr>
          <p:cNvPr id="8" name="Picture 2" descr="http://blog.machinefinder.com/wp-content/uploads/2014/04/iStock_000013954659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" t="125" r="90629" b="125"/>
          <a:stretch/>
        </p:blipFill>
        <p:spPr bwMode="auto">
          <a:xfrm>
            <a:off x="0" y="0"/>
            <a:ext cx="91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248400" y="1415160"/>
            <a:ext cx="2011680" cy="4604640"/>
            <a:chOff x="5394960" y="1524000"/>
            <a:chExt cx="2011680" cy="46046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3" r="14219"/>
            <a:stretch/>
          </p:blipFill>
          <p:spPr>
            <a:xfrm>
              <a:off x="5394960" y="1524000"/>
              <a:ext cx="2011680" cy="230232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15" r="15794"/>
            <a:stretch/>
          </p:blipFill>
          <p:spPr>
            <a:xfrm>
              <a:off x="5394960" y="3826320"/>
              <a:ext cx="2011680" cy="230232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5790488" y="3826320"/>
              <a:ext cx="1296112" cy="492443"/>
            </a:xfrm>
            <a:prstGeom prst="rect">
              <a:avLst/>
            </a:prstGeom>
            <a:solidFill>
              <a:schemeClr val="tx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EQUITY  VIP</a:t>
              </a:r>
            </a:p>
            <a:p>
              <a:pPr algn="ctr"/>
              <a:r>
                <a:rPr lang="en-US" sz="1200" dirty="0">
                  <a:solidFill>
                    <a:srgbClr val="FFFF00"/>
                  </a:solidFill>
                </a:rPr>
                <a:t>169,725 plants/a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15000" y="1524000"/>
              <a:ext cx="1371600" cy="492443"/>
            </a:xfrm>
            <a:prstGeom prst="rect">
              <a:avLst/>
            </a:prstGeom>
            <a:solidFill>
              <a:schemeClr val="tx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UNTREATED</a:t>
              </a:r>
            </a:p>
            <a:p>
              <a:pPr algn="ctr"/>
              <a:r>
                <a:rPr lang="en-US" sz="1200" dirty="0">
                  <a:solidFill>
                    <a:srgbClr val="FFFF00"/>
                  </a:solidFill>
                </a:rPr>
                <a:t>140,000 plants/a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908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1000"/>
            <a:ext cx="2971800" cy="7134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610600" y="6428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02982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blogs.bgsu.edu/4600lsaliga/files/2011/03/wheat-field-wallpapers_13409_2560x160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1"/>
            <a:ext cx="5573735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http://fineartamerica.com/images-medium/southern-cotton-field-debra---vatalaro.jpg"/>
          <p:cNvPicPr>
            <a:picLocks noChangeAspect="1" noChangeArrowheads="1"/>
          </p:cNvPicPr>
          <p:nvPr/>
        </p:nvPicPr>
        <p:blipFill>
          <a:blip r:embed="rId4" cstate="screen">
            <a:lum bright="15000"/>
          </a:blip>
          <a:srcRect/>
          <a:stretch>
            <a:fillRect/>
          </a:stretch>
        </p:blipFill>
        <p:spPr bwMode="auto">
          <a:xfrm>
            <a:off x="4321592" y="1495424"/>
            <a:ext cx="4846320" cy="53891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2" descr="http://www.knowaboutchina.net/wp-content/uploads/2012/12/rice-field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23841" t="23841" r="11921" b="20662"/>
          <a:stretch>
            <a:fillRect/>
          </a:stretch>
        </p:blipFill>
        <p:spPr bwMode="auto">
          <a:xfrm>
            <a:off x="4334256" y="12320"/>
            <a:ext cx="4846320" cy="313994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AWAKEN 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71600" y="1072109"/>
            <a:ext cx="3503971" cy="846629"/>
          </a:xfrm>
          <a:prstGeom prst="rect">
            <a:avLst/>
          </a:prstGeom>
          <a:solidFill>
            <a:schemeClr val="bg1"/>
          </a:solidFill>
          <a:ln w="152400" cap="rnd">
            <a:solidFill>
              <a:schemeClr val="bg1"/>
            </a:solidFill>
            <a:miter lim="800000"/>
          </a:ln>
        </p:spPr>
      </p:pic>
      <p:sp>
        <p:nvSpPr>
          <p:cNvPr id="6" name="TextBox 5"/>
          <p:cNvSpPr txBox="1"/>
          <p:nvPr/>
        </p:nvSpPr>
        <p:spPr>
          <a:xfrm>
            <a:off x="8610600" y="64286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28581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43434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/>
              <a:t>Early season growth</a:t>
            </a:r>
          </a:p>
          <a:p>
            <a:pPr>
              <a:buNone/>
            </a:pPr>
            <a:endParaRPr lang="en-US" sz="600" b="1" dirty="0"/>
          </a:p>
          <a:p>
            <a:pPr marL="971550" lvl="1" indent="-514350">
              <a:buFont typeface="+mj-lt"/>
              <a:buAutoNum type="arabicPeriod"/>
            </a:pPr>
            <a:r>
              <a:rPr lang="en-US" sz="2400" u="sng" dirty="0"/>
              <a:t>Stimulates</a:t>
            </a:r>
            <a:r>
              <a:rPr lang="en-US" sz="2400" dirty="0"/>
              <a:t> early crop growth 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Provides essential </a:t>
            </a:r>
            <a:r>
              <a:rPr lang="en-US" sz="2400" u="sng" dirty="0"/>
              <a:t>micronutrients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u="sng" dirty="0"/>
              <a:t>Extracts</a:t>
            </a:r>
            <a:r>
              <a:rPr lang="en-US" sz="2400" dirty="0"/>
              <a:t> nutrients from the soil</a:t>
            </a:r>
          </a:p>
          <a:p>
            <a:pPr lvl="1"/>
            <a:endParaRPr lang="en-US" sz="1800" dirty="0"/>
          </a:p>
        </p:txBody>
      </p:sp>
      <p:pic>
        <p:nvPicPr>
          <p:cNvPr id="2050" name="Picture 2" descr="http://www.lovelandmediacenter.com/seedtreatment/seedtreatment_logos/Awaken%5br%5d_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22" y="533400"/>
            <a:ext cx="2605578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416297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10600" y="64286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38014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Complex of zinc ammonium acetate with potash + balanced micronutrients including boron, copper, iron, manganese, molybdenum and zinc	</a:t>
            </a:r>
          </a:p>
          <a:p>
            <a:pPr lvl="1"/>
            <a:r>
              <a:rPr lang="en-US" sz="2000" dirty="0"/>
              <a:t>Contains 5% Zn:</a:t>
            </a:r>
          </a:p>
          <a:p>
            <a:pPr lvl="1"/>
            <a:r>
              <a:rPr lang="en-US" sz="2000" dirty="0"/>
              <a:t>Boosts production of plant hormone called </a:t>
            </a:r>
            <a:r>
              <a:rPr lang="en-US" sz="2000" dirty="0" err="1"/>
              <a:t>auxin</a:t>
            </a:r>
            <a:endParaRPr lang="en-US" sz="2000" dirty="0"/>
          </a:p>
          <a:p>
            <a:pPr lvl="2"/>
            <a:r>
              <a:rPr lang="en-US" sz="2000" dirty="0"/>
              <a:t>(IAA or Indole Acetic Acid)</a:t>
            </a:r>
          </a:p>
          <a:p>
            <a:pPr lvl="1"/>
            <a:r>
              <a:rPr lang="en-US" sz="2000" dirty="0" err="1"/>
              <a:t>Auxin</a:t>
            </a:r>
            <a:r>
              <a:rPr lang="en-US" sz="2000" dirty="0"/>
              <a:t> is well known to promote cell elongation</a:t>
            </a:r>
          </a:p>
          <a:p>
            <a:pPr lvl="1"/>
            <a:r>
              <a:rPr lang="en-US" sz="2000" dirty="0"/>
              <a:t>Increased root growth </a:t>
            </a:r>
          </a:p>
          <a:p>
            <a:pPr lvl="2"/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019800" y="54864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Stimulates early crop growth</a:t>
            </a:r>
          </a:p>
          <a:p>
            <a:endParaRPr lang="en-US" dirty="0"/>
          </a:p>
        </p:txBody>
      </p:sp>
      <p:pic>
        <p:nvPicPr>
          <p:cNvPr id="145412" name="Picture 4" descr="http://www.nsf.gov/news/mmg/media/images/Auxin_basic_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9855" y="2286000"/>
            <a:ext cx="2885545" cy="3124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2" descr="http://www.lovelandmediacenter.com/seedtreatment/seedtreatment_logos/Awaken%5br%5d_S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22" y="533400"/>
            <a:ext cx="2605578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10600" y="64286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98829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9637"/>
            <a:ext cx="54102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Contains ACA Technology</a:t>
            </a:r>
          </a:p>
          <a:p>
            <a:pPr lvl="1"/>
            <a:r>
              <a:rPr lang="en-US" sz="2000" u="sng" dirty="0"/>
              <a:t>A</a:t>
            </a:r>
            <a:r>
              <a:rPr lang="en-US" sz="2000" dirty="0"/>
              <a:t>gricultural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u="sng" dirty="0"/>
              <a:t>C</a:t>
            </a:r>
            <a:r>
              <a:rPr lang="en-US" sz="2000" dirty="0"/>
              <a:t>rop </a:t>
            </a:r>
            <a:r>
              <a:rPr lang="en-US" sz="2000" u="sng" dirty="0"/>
              <a:t>A</a:t>
            </a:r>
            <a:r>
              <a:rPr lang="en-US" sz="2000" dirty="0"/>
              <a:t>dditive</a:t>
            </a:r>
          </a:p>
          <a:p>
            <a:r>
              <a:rPr lang="en-US" sz="2400" dirty="0">
                <a:solidFill>
                  <a:srgbClr val="006600"/>
                </a:solidFill>
              </a:rPr>
              <a:t>Ammonium Acetate</a:t>
            </a:r>
            <a:endParaRPr lang="en-US" sz="2400" dirty="0"/>
          </a:p>
          <a:p>
            <a:r>
              <a:rPr lang="en-US" sz="2400" dirty="0"/>
              <a:t>Acts as an </a:t>
            </a:r>
            <a:r>
              <a:rPr lang="en-US" sz="2400" b="1" u="sng" dirty="0"/>
              <a:t>extraction agent</a:t>
            </a:r>
            <a:r>
              <a:rPr lang="en-US" sz="2400" b="1" dirty="0"/>
              <a:t> </a:t>
            </a:r>
            <a:r>
              <a:rPr lang="en-US" sz="2400" dirty="0"/>
              <a:t>to release nutrients tied up in the soil</a:t>
            </a:r>
          </a:p>
          <a:p>
            <a:endParaRPr lang="en-US" sz="2400" dirty="0"/>
          </a:p>
          <a:p>
            <a:r>
              <a:rPr lang="en-US" sz="2400" dirty="0"/>
              <a:t>Labeled crops: Cotton, Wheat, Barley, Triticale, Sorghum &amp; Millet &amp; Rice</a:t>
            </a:r>
          </a:p>
          <a:p>
            <a:endParaRPr lang="en-US" sz="2800" dirty="0"/>
          </a:p>
        </p:txBody>
      </p:sp>
      <p:grpSp>
        <p:nvGrpSpPr>
          <p:cNvPr id="26" name="Group 2050"/>
          <p:cNvGrpSpPr>
            <a:grpSpLocks/>
          </p:cNvGrpSpPr>
          <p:nvPr/>
        </p:nvGrpSpPr>
        <p:grpSpPr bwMode="auto">
          <a:xfrm>
            <a:off x="5329601" y="2253983"/>
            <a:ext cx="3486916" cy="1533651"/>
            <a:chOff x="1262" y="2796"/>
            <a:chExt cx="4207" cy="1183"/>
          </a:xfrm>
        </p:grpSpPr>
        <p:sp>
          <p:nvSpPr>
            <p:cNvPr id="27" name="Text Box 2051"/>
            <p:cNvSpPr txBox="1">
              <a:spLocks noChangeArrowheads="1"/>
            </p:cNvSpPr>
            <p:nvPr/>
          </p:nvSpPr>
          <p:spPr bwMode="auto">
            <a:xfrm>
              <a:off x="2140" y="2805"/>
              <a:ext cx="720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chemeClr val="accent3">
                      <a:lumMod val="75000"/>
                    </a:schemeClr>
                  </a:solidFill>
                </a:rPr>
                <a:t>NH</a:t>
              </a:r>
              <a:r>
                <a:rPr lang="en-US" sz="2000" baseline="-25000" dirty="0">
                  <a:solidFill>
                    <a:schemeClr val="accent3">
                      <a:lumMod val="75000"/>
                    </a:schemeClr>
                  </a:solidFill>
                </a:rPr>
                <a:t>3</a:t>
              </a:r>
              <a:endParaRPr lang="en-US" sz="20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8" name="Text Box 2052"/>
            <p:cNvSpPr txBox="1">
              <a:spLocks noChangeArrowheads="1"/>
            </p:cNvSpPr>
            <p:nvPr/>
          </p:nvSpPr>
          <p:spPr bwMode="auto">
            <a:xfrm>
              <a:off x="3071" y="3241"/>
              <a:ext cx="565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chemeClr val="accent3">
                      <a:lumMod val="75000"/>
                    </a:schemeClr>
                  </a:solidFill>
                </a:rPr>
                <a:t>Zinc</a:t>
              </a:r>
            </a:p>
          </p:txBody>
        </p:sp>
        <p:sp>
          <p:nvSpPr>
            <p:cNvPr id="29" name="Text Box 2053"/>
            <p:cNvSpPr txBox="1">
              <a:spLocks noChangeArrowheads="1"/>
            </p:cNvSpPr>
            <p:nvPr/>
          </p:nvSpPr>
          <p:spPr bwMode="auto">
            <a:xfrm>
              <a:off x="3770" y="2805"/>
              <a:ext cx="720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accent3">
                      <a:lumMod val="75000"/>
                    </a:schemeClr>
                  </a:solidFill>
                </a:rPr>
                <a:t>NH</a:t>
              </a:r>
              <a:r>
                <a:rPr lang="en-US" sz="2000" baseline="-25000">
                  <a:solidFill>
                    <a:schemeClr val="accent3">
                      <a:lumMod val="75000"/>
                    </a:schemeClr>
                  </a:solidFill>
                </a:rPr>
                <a:t>3</a:t>
              </a:r>
              <a:endParaRPr lang="en-US" sz="20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0" name="Text Box 2054"/>
            <p:cNvSpPr txBox="1">
              <a:spLocks noChangeArrowheads="1"/>
            </p:cNvSpPr>
            <p:nvPr/>
          </p:nvSpPr>
          <p:spPr bwMode="auto">
            <a:xfrm>
              <a:off x="2318" y="3670"/>
              <a:ext cx="720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accent3">
                      <a:lumMod val="75000"/>
                    </a:schemeClr>
                  </a:solidFill>
                </a:rPr>
                <a:t>NH</a:t>
              </a:r>
              <a:r>
                <a:rPr lang="en-US" sz="2000" baseline="-25000">
                  <a:solidFill>
                    <a:schemeClr val="accent3">
                      <a:lumMod val="75000"/>
                    </a:schemeClr>
                  </a:solidFill>
                </a:rPr>
                <a:t>3</a:t>
              </a:r>
              <a:endParaRPr lang="en-US" sz="20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1" name="Text Box 2055"/>
            <p:cNvSpPr txBox="1">
              <a:spLocks noChangeArrowheads="1"/>
            </p:cNvSpPr>
            <p:nvPr/>
          </p:nvSpPr>
          <p:spPr bwMode="auto">
            <a:xfrm>
              <a:off x="3817" y="3670"/>
              <a:ext cx="720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chemeClr val="accent3">
                      <a:lumMod val="75000"/>
                    </a:schemeClr>
                  </a:solidFill>
                </a:rPr>
                <a:t>NH</a:t>
              </a:r>
              <a:r>
                <a:rPr lang="en-US" sz="2000" baseline="-25000" dirty="0">
                  <a:solidFill>
                    <a:schemeClr val="accent3">
                      <a:lumMod val="75000"/>
                    </a:schemeClr>
                  </a:solidFill>
                </a:rPr>
                <a:t>3</a:t>
              </a:r>
              <a:endParaRPr lang="en-US" sz="20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2" name="Oval 2056"/>
            <p:cNvSpPr>
              <a:spLocks noChangeArrowheads="1"/>
            </p:cNvSpPr>
            <p:nvPr/>
          </p:nvSpPr>
          <p:spPr bwMode="auto">
            <a:xfrm>
              <a:off x="2952" y="3204"/>
              <a:ext cx="756" cy="288"/>
            </a:xfrm>
            <a:prstGeom prst="ellipse">
              <a:avLst/>
            </a:prstGeom>
            <a:noFill/>
            <a:ln w="508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3" name="Text Box 2057"/>
            <p:cNvSpPr txBox="1">
              <a:spLocks noChangeArrowheads="1"/>
            </p:cNvSpPr>
            <p:nvPr/>
          </p:nvSpPr>
          <p:spPr bwMode="auto">
            <a:xfrm>
              <a:off x="1262" y="3158"/>
              <a:ext cx="1244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chemeClr val="accent3">
                      <a:lumMod val="75000"/>
                    </a:schemeClr>
                  </a:solidFill>
                </a:rPr>
                <a:t>H</a:t>
              </a:r>
              <a:r>
                <a:rPr lang="en-US" sz="2000" baseline="-25000" dirty="0">
                  <a:solidFill>
                    <a:schemeClr val="accent3">
                      <a:lumMod val="75000"/>
                    </a:schemeClr>
                  </a:solidFill>
                </a:rPr>
                <a:t>3</a:t>
              </a:r>
              <a:r>
                <a:rPr lang="en-US" sz="2000" dirty="0">
                  <a:solidFill>
                    <a:schemeClr val="accent3">
                      <a:lumMod val="75000"/>
                    </a:schemeClr>
                  </a:solidFill>
                </a:rPr>
                <a:t>C-C-O</a:t>
              </a:r>
            </a:p>
          </p:txBody>
        </p:sp>
        <p:sp>
          <p:nvSpPr>
            <p:cNvPr id="34" name="Text Box 2058"/>
            <p:cNvSpPr txBox="1">
              <a:spLocks noChangeArrowheads="1"/>
            </p:cNvSpPr>
            <p:nvPr/>
          </p:nvSpPr>
          <p:spPr bwMode="auto">
            <a:xfrm>
              <a:off x="1875" y="3564"/>
              <a:ext cx="371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>
                  <a:solidFill>
                    <a:schemeClr val="accent3">
                      <a:lumMod val="75000"/>
                    </a:schemeClr>
                  </a:solidFill>
                </a:rPr>
                <a:t>O</a:t>
              </a:r>
            </a:p>
          </p:txBody>
        </p:sp>
        <p:sp>
          <p:nvSpPr>
            <p:cNvPr id="35" name="Line 2059"/>
            <p:cNvSpPr>
              <a:spLocks noChangeShapeType="1"/>
            </p:cNvSpPr>
            <p:nvPr/>
          </p:nvSpPr>
          <p:spPr bwMode="auto">
            <a:xfrm>
              <a:off x="2040" y="3420"/>
              <a:ext cx="0" cy="204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6" name="Line 2060"/>
            <p:cNvSpPr>
              <a:spLocks noChangeShapeType="1"/>
            </p:cNvSpPr>
            <p:nvPr/>
          </p:nvSpPr>
          <p:spPr bwMode="auto">
            <a:xfrm>
              <a:off x="2100" y="3423"/>
              <a:ext cx="0" cy="204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7" name="Line 2061"/>
            <p:cNvSpPr>
              <a:spLocks noChangeShapeType="1"/>
            </p:cNvSpPr>
            <p:nvPr/>
          </p:nvSpPr>
          <p:spPr bwMode="auto">
            <a:xfrm>
              <a:off x="2436" y="3348"/>
              <a:ext cx="504" cy="0"/>
            </a:xfrm>
            <a:prstGeom prst="lin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8" name="Line 2062"/>
            <p:cNvSpPr>
              <a:spLocks noChangeShapeType="1"/>
            </p:cNvSpPr>
            <p:nvPr/>
          </p:nvSpPr>
          <p:spPr bwMode="auto">
            <a:xfrm>
              <a:off x="3708" y="3360"/>
              <a:ext cx="540" cy="0"/>
            </a:xfrm>
            <a:prstGeom prst="lin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9" name="Text Box 2063"/>
            <p:cNvSpPr txBox="1">
              <a:spLocks noChangeArrowheads="1"/>
            </p:cNvSpPr>
            <p:nvPr/>
          </p:nvSpPr>
          <p:spPr bwMode="auto">
            <a:xfrm>
              <a:off x="4225" y="3249"/>
              <a:ext cx="1244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accent3">
                      <a:lumMod val="75000"/>
                    </a:schemeClr>
                  </a:solidFill>
                </a:rPr>
                <a:t>O-C-CH</a:t>
              </a:r>
              <a:r>
                <a:rPr lang="en-US" sz="2000" baseline="-25000">
                  <a:solidFill>
                    <a:schemeClr val="accent3">
                      <a:lumMod val="75000"/>
                    </a:schemeClr>
                  </a:solidFill>
                </a:rPr>
                <a:t>3</a:t>
              </a:r>
              <a:endParaRPr lang="en-US" sz="20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40" name="Text Box 2064"/>
            <p:cNvSpPr txBox="1">
              <a:spLocks noChangeArrowheads="1"/>
            </p:cNvSpPr>
            <p:nvPr/>
          </p:nvSpPr>
          <p:spPr bwMode="auto">
            <a:xfrm>
              <a:off x="4412" y="2796"/>
              <a:ext cx="371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>
                  <a:solidFill>
                    <a:schemeClr val="accent3">
                      <a:lumMod val="75000"/>
                    </a:schemeClr>
                  </a:solidFill>
                </a:rPr>
                <a:t>O</a:t>
              </a:r>
            </a:p>
          </p:txBody>
        </p:sp>
        <p:sp>
          <p:nvSpPr>
            <p:cNvPr id="41" name="Line 2065"/>
            <p:cNvSpPr>
              <a:spLocks noChangeShapeType="1"/>
            </p:cNvSpPr>
            <p:nvPr/>
          </p:nvSpPr>
          <p:spPr bwMode="auto">
            <a:xfrm>
              <a:off x="4572" y="3072"/>
              <a:ext cx="0" cy="204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42" name="Line 2066"/>
            <p:cNvSpPr>
              <a:spLocks noChangeShapeType="1"/>
            </p:cNvSpPr>
            <p:nvPr/>
          </p:nvSpPr>
          <p:spPr bwMode="auto">
            <a:xfrm>
              <a:off x="4664" y="3072"/>
              <a:ext cx="0" cy="204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43" name="Line 2067"/>
            <p:cNvSpPr>
              <a:spLocks noChangeShapeType="1"/>
            </p:cNvSpPr>
            <p:nvPr/>
          </p:nvSpPr>
          <p:spPr bwMode="auto">
            <a:xfrm flipV="1">
              <a:off x="2712" y="3516"/>
              <a:ext cx="324" cy="180"/>
            </a:xfrm>
            <a:prstGeom prst="lin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44" name="Line 2068"/>
            <p:cNvSpPr>
              <a:spLocks noChangeShapeType="1"/>
            </p:cNvSpPr>
            <p:nvPr/>
          </p:nvSpPr>
          <p:spPr bwMode="auto">
            <a:xfrm>
              <a:off x="2748" y="3060"/>
              <a:ext cx="264" cy="144"/>
            </a:xfrm>
            <a:prstGeom prst="lin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45" name="Line 2069"/>
            <p:cNvSpPr>
              <a:spLocks noChangeShapeType="1"/>
            </p:cNvSpPr>
            <p:nvPr/>
          </p:nvSpPr>
          <p:spPr bwMode="auto">
            <a:xfrm flipV="1">
              <a:off x="3588" y="3012"/>
              <a:ext cx="240" cy="180"/>
            </a:xfrm>
            <a:prstGeom prst="lin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46" name="Line 2070"/>
            <p:cNvSpPr>
              <a:spLocks noChangeShapeType="1"/>
            </p:cNvSpPr>
            <p:nvPr/>
          </p:nvSpPr>
          <p:spPr bwMode="auto">
            <a:xfrm>
              <a:off x="3624" y="3504"/>
              <a:ext cx="228" cy="156"/>
            </a:xfrm>
            <a:prstGeom prst="lin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09600" y="15240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b="1" dirty="0"/>
              <a:t>Extracts nutrients from the soil</a:t>
            </a:r>
          </a:p>
          <a:p>
            <a:endParaRPr lang="en-US" sz="1200" dirty="0"/>
          </a:p>
        </p:txBody>
      </p:sp>
      <p:pic>
        <p:nvPicPr>
          <p:cNvPr id="51" name="Picture 2" descr="http://www.lovelandmediacenter.com/seedtreatment/seedtreatment_logos/Awaken%5br%5d_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22" y="533400"/>
            <a:ext cx="2605578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809" y="4319544"/>
            <a:ext cx="2120227" cy="1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3491132" y="6403148"/>
            <a:ext cx="217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2018 Loveland Seed Treatments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57412" y="6400800"/>
            <a:ext cx="101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January 2018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610600" y="64286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73046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15" r="10728" b="18057"/>
          <a:stretch/>
        </p:blipFill>
        <p:spPr bwMode="auto">
          <a:xfrm>
            <a:off x="14069" y="9378"/>
            <a:ext cx="9129932" cy="68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22" y="1035148"/>
            <a:ext cx="4155040" cy="12508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509" y="1323536"/>
            <a:ext cx="3328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solidFill>
                  <a:srgbClr val="333897"/>
                </a:solidFill>
              </a:rPr>
              <a:t>New for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10600" y="64286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79238027"/>
      </p:ext>
    </p:extLst>
  </p:cSld>
  <p:clrMapOvr>
    <a:masterClrMapping/>
  </p:clrMapOvr>
</p:sld>
</file>

<file path=ppt/theme/theme1.xml><?xml version="1.0" encoding="utf-8"?>
<a:theme xmlns:a="http://schemas.openxmlformats.org/drawingml/2006/main" name="LPI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erbicid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lant Nutrition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djuvan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eed Treatmen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Fungicid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nsecticid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48931</TotalTime>
  <Words>1453</Words>
  <Application>Microsoft Office PowerPoint</Application>
  <PresentationFormat>On-screen Show (4:3)</PresentationFormat>
  <Paragraphs>556</Paragraphs>
  <Slides>41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Calibri</vt:lpstr>
      <vt:lpstr>Verdana</vt:lpstr>
      <vt:lpstr>Wingdings</vt:lpstr>
      <vt:lpstr>LPI Theme</vt:lpstr>
      <vt:lpstr>Herbicide Theme</vt:lpstr>
      <vt:lpstr>Plant Nutrition Theme</vt:lpstr>
      <vt:lpstr>Adjuvant Theme</vt:lpstr>
      <vt:lpstr>Seed Treatment Theme</vt:lpstr>
      <vt:lpstr>Custom Design</vt:lpstr>
      <vt:lpstr>Fungicide Theme</vt:lpstr>
      <vt:lpstr>Insecticide Theme</vt:lpstr>
      <vt:lpstr>2018 Seed Treatments Loveland Products  </vt:lpstr>
      <vt:lpstr>Contents</vt:lpstr>
      <vt:lpstr>Seed Treatments by Crop</vt:lpstr>
      <vt:lpstr>Seed Treatments by 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Better Early Growth</vt:lpstr>
      <vt:lpstr>PowerPoint Presentation</vt:lpstr>
      <vt:lpstr>Side by Side Corn Singulation Study  Kentucky, 2016</vt:lpstr>
      <vt:lpstr>PowerPoint Presentation</vt:lpstr>
      <vt:lpstr>Decreased Dust-Off</vt:lpstr>
      <vt:lpstr>PowerPoint Presentation</vt:lpstr>
      <vt:lpstr>Better Yields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Utility Seed Treatments</vt:lpstr>
      <vt:lpstr>Wheat Treatments Offering</vt:lpstr>
      <vt:lpstr>PowerPoint Presentation</vt:lpstr>
      <vt:lpstr>PowerPoint Presentation</vt:lpstr>
      <vt:lpstr>                       Features</vt:lpstr>
      <vt:lpstr>Why use an inoculant?</vt:lpstr>
      <vt:lpstr>What does                               do?</vt:lpstr>
      <vt:lpstr>                      Benefits</vt:lpstr>
      <vt:lpstr>PowerPoint Presentation</vt:lpstr>
      <vt:lpstr>PowerPoint Presentation</vt:lpstr>
      <vt:lpstr>PowerPoint Presentation</vt:lpstr>
      <vt:lpstr>PowerPoint Presentation</vt:lpstr>
      <vt:lpstr>                             Peanut Inoculant</vt:lpstr>
      <vt:lpstr>                             Peanut Inoculant</vt:lpstr>
      <vt:lpstr>PowerPoint Presentation</vt:lpstr>
      <vt:lpstr>PowerPoint Presentation</vt:lpstr>
    </vt:vector>
  </TitlesOfParts>
  <Company>Agrium ITSS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Boone, Arielle</dc:creator>
  <cp:lastModifiedBy>Brittany Fruh</cp:lastModifiedBy>
  <cp:revision>544</cp:revision>
  <cp:lastPrinted>2017-07-24T14:23:03Z</cp:lastPrinted>
  <dcterms:created xsi:type="dcterms:W3CDTF">2015-07-01T15:38:31Z</dcterms:created>
  <dcterms:modified xsi:type="dcterms:W3CDTF">2018-04-23T17:37:47Z</dcterms:modified>
</cp:coreProperties>
</file>